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828" r:id="rId2"/>
  </p:sldMasterIdLst>
  <p:notesMasterIdLst>
    <p:notesMasterId r:id="rId33"/>
  </p:notesMasterIdLst>
  <p:sldIdLst>
    <p:sldId id="256" r:id="rId3"/>
    <p:sldId id="258" r:id="rId4"/>
    <p:sldId id="292" r:id="rId5"/>
    <p:sldId id="293" r:id="rId6"/>
    <p:sldId id="294" r:id="rId7"/>
    <p:sldId id="263" r:id="rId8"/>
    <p:sldId id="269" r:id="rId9"/>
    <p:sldId id="264" r:id="rId10"/>
    <p:sldId id="265" r:id="rId11"/>
    <p:sldId id="266" r:id="rId12"/>
    <p:sldId id="267" r:id="rId13"/>
    <p:sldId id="282" r:id="rId14"/>
    <p:sldId id="286" r:id="rId15"/>
    <p:sldId id="287" r:id="rId16"/>
    <p:sldId id="284" r:id="rId17"/>
    <p:sldId id="285" r:id="rId18"/>
    <p:sldId id="281" r:id="rId19"/>
    <p:sldId id="283" r:id="rId20"/>
    <p:sldId id="271" r:id="rId21"/>
    <p:sldId id="272" r:id="rId22"/>
    <p:sldId id="273" r:id="rId23"/>
    <p:sldId id="274" r:id="rId24"/>
    <p:sldId id="275" r:id="rId25"/>
    <p:sldId id="276" r:id="rId26"/>
    <p:sldId id="278" r:id="rId27"/>
    <p:sldId id="268" r:id="rId28"/>
    <p:sldId id="288" r:id="rId29"/>
    <p:sldId id="289" r:id="rId30"/>
    <p:sldId id="290" r:id="rId31"/>
    <p:sldId id="291" r:id="rId32"/>
  </p:sldIdLst>
  <p:sldSz cx="9144000" cy="6858000" type="screen4x3"/>
  <p:notesSz cx="7099300" cy="10234613"/>
  <p:defaultTextStyle>
    <a:defPPr>
      <a:defRPr lang="en-US"/>
    </a:defPPr>
    <a:lvl1pPr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1pPr>
    <a:lvl2pPr marL="457200"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2pPr>
    <a:lvl3pPr marL="914400"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3pPr>
    <a:lvl4pPr marL="1371600"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4pPr>
    <a:lvl5pPr marL="1828800" algn="just" rtl="0" fontAlgn="base">
      <a:spcBef>
        <a:spcPct val="0"/>
      </a:spcBef>
      <a:spcAft>
        <a:spcPct val="0"/>
      </a:spcAft>
      <a:buFont typeface="Arial" charset="0"/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latin typeface="宋体" pitchFamily="2" charset="-122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CC"/>
    <a:srgbClr val="FF00FF"/>
    <a:srgbClr val="0066CC"/>
    <a:srgbClr val="0099CC"/>
    <a:srgbClr val="0099FF"/>
    <a:srgbClr val="965A1E"/>
    <a:srgbClr val="6666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wmf"/><Relationship Id="rId1" Type="http://schemas.openxmlformats.org/officeDocument/2006/relationships/image" Target="../media/image52.emf"/><Relationship Id="rId4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buFont typeface="Arial" pitchFamily="34" charset="0"/>
              <a:buNone/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buFont typeface="Arial" pitchFamily="34" charset="0"/>
              <a:buNone/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en-US"/>
          </a:p>
        </p:txBody>
      </p:sp>
      <p:sp>
        <p:nvSpPr>
          <p:cNvPr id="2662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en-US" noProof="0" smtClean="0"/>
              <a:t>Click to edit Master text styles</a:t>
            </a:r>
          </a:p>
          <a:p>
            <a:pPr lvl="1"/>
            <a:r>
              <a:rPr lang="hu-HU" altLang="en-US" noProof="0" smtClean="0"/>
              <a:t>Second level</a:t>
            </a:r>
          </a:p>
          <a:p>
            <a:pPr lvl="2"/>
            <a:r>
              <a:rPr lang="hu-HU" altLang="en-US" noProof="0" smtClean="0"/>
              <a:t>Third level</a:t>
            </a:r>
          </a:p>
          <a:p>
            <a:pPr lvl="3"/>
            <a:r>
              <a:rPr lang="hu-HU" altLang="en-US" noProof="0" smtClean="0"/>
              <a:t>Fourth level</a:t>
            </a:r>
          </a:p>
          <a:p>
            <a:pPr lvl="4"/>
            <a:r>
              <a:rPr lang="hu-HU" alt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buFont typeface="Arial" pitchFamily="34" charset="0"/>
              <a:buNone/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hu-HU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buFont typeface="Arial" pitchFamily="34" charset="0"/>
              <a:buNone/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6C95E968-B1A5-4630-8354-F139E817D707}" type="slidenum">
              <a:rPr lang="hu-HU" altLang="en-US"/>
              <a:pPr>
                <a:defRPr/>
              </a:pPr>
              <a:t>‹#›</a:t>
            </a:fld>
            <a:endParaRPr lang="hu-HU" altLang="en-US"/>
          </a:p>
        </p:txBody>
      </p:sp>
    </p:spTree>
    <p:extLst>
      <p:ext uri="{BB962C8B-B14F-4D97-AF65-F5344CB8AC3E}">
        <p14:creationId xmlns:p14="http://schemas.microsoft.com/office/powerpoint/2010/main" val="35685757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4A5CA31E-707E-4D33-98E1-ED13F567A827}" type="slidenum">
              <a:rPr lang="hu-HU" altLang="zh-CN" sz="1300" smtClean="0">
                <a:solidFill>
                  <a:schemeClr val="tx1"/>
                </a:solidFill>
                <a:latin typeface="Times New Roman" pitchFamily="18" charset="0"/>
              </a:rPr>
              <a:pPr eaLnBrk="1" hangingPunct="1">
                <a:buFont typeface="Arial" charset="0"/>
                <a:buNone/>
              </a:pPr>
              <a:t>19</a:t>
            </a:fld>
            <a:endParaRPr lang="hu-HU" altLang="zh-CN" sz="13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389D78C-ABAE-4FBC-8932-3795E8C33FF6}" type="slidenum">
              <a:rPr lang="hu-HU" altLang="zh-CN" sz="1300" smtClean="0">
                <a:solidFill>
                  <a:schemeClr val="tx1"/>
                </a:solidFill>
                <a:latin typeface="Times New Roman" pitchFamily="18" charset="0"/>
              </a:rPr>
              <a:pPr eaLnBrk="1" hangingPunct="1">
                <a:buFont typeface="Arial" charset="0"/>
                <a:buNone/>
              </a:pPr>
              <a:t>20</a:t>
            </a:fld>
            <a:endParaRPr lang="hu-HU" altLang="zh-CN" sz="13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37766ED1-5AEC-4C0C-9D6C-DF9F010C2B19}" type="slidenum">
              <a:rPr lang="hu-HU" altLang="zh-CN" sz="1300" smtClean="0">
                <a:solidFill>
                  <a:schemeClr val="tx1"/>
                </a:solidFill>
                <a:latin typeface="Times New Roman" pitchFamily="18" charset="0"/>
              </a:rPr>
              <a:pPr eaLnBrk="1" hangingPunct="1">
                <a:buFont typeface="Arial" charset="0"/>
                <a:buNone/>
              </a:pPr>
              <a:t>21</a:t>
            </a:fld>
            <a:endParaRPr lang="hu-HU" altLang="zh-CN" sz="13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1979ED05-B4BD-46F2-B56D-644FD309AA1A}" type="slidenum">
              <a:rPr lang="hu-HU" altLang="zh-CN" sz="1300" smtClean="0">
                <a:solidFill>
                  <a:schemeClr val="tx1"/>
                </a:solidFill>
                <a:latin typeface="Times New Roman" pitchFamily="18" charset="0"/>
              </a:rPr>
              <a:pPr eaLnBrk="1" hangingPunct="1">
                <a:buFont typeface="Arial" charset="0"/>
                <a:buNone/>
              </a:pPr>
              <a:t>22</a:t>
            </a:fld>
            <a:endParaRPr lang="hu-HU" altLang="zh-CN" sz="13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11D0BD00-155B-4645-9116-42C7F457FEA8}" type="slidenum">
              <a:rPr lang="hu-HU" altLang="zh-CN" sz="1300" smtClean="0">
                <a:solidFill>
                  <a:schemeClr val="tx1"/>
                </a:solidFill>
                <a:latin typeface="Times New Roman" pitchFamily="18" charset="0"/>
              </a:rPr>
              <a:pPr eaLnBrk="1" hangingPunct="1">
                <a:buFont typeface="Arial" charset="0"/>
                <a:buNone/>
              </a:pPr>
              <a:t>23</a:t>
            </a:fld>
            <a:endParaRPr lang="hu-HU" altLang="zh-CN" sz="13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145119D-C726-4567-B626-EE3198578F33}" type="slidenum">
              <a:rPr lang="hu-HU" altLang="zh-CN" sz="1300" smtClean="0">
                <a:solidFill>
                  <a:schemeClr val="tx1"/>
                </a:solidFill>
                <a:latin typeface="Times New Roman" pitchFamily="18" charset="0"/>
              </a:rPr>
              <a:pPr eaLnBrk="1" hangingPunct="1">
                <a:buFont typeface="Arial" charset="0"/>
                <a:buNone/>
              </a:pPr>
              <a:t>24</a:t>
            </a:fld>
            <a:endParaRPr lang="hu-HU" altLang="zh-CN" sz="13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defTabSz="966788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defTabSz="96678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C9321E54-4160-43FA-80CD-64D8593A9D86}" type="slidenum">
              <a:rPr lang="hu-HU" altLang="zh-CN" sz="1300" smtClean="0">
                <a:solidFill>
                  <a:schemeClr val="tx1"/>
                </a:solidFill>
                <a:latin typeface="Times New Roman" pitchFamily="18" charset="0"/>
              </a:rPr>
              <a:pPr eaLnBrk="1" hangingPunct="1">
                <a:buFont typeface="Arial" charset="0"/>
                <a:buNone/>
              </a:pPr>
              <a:t>25</a:t>
            </a:fld>
            <a:endParaRPr lang="hu-HU" altLang="zh-CN" sz="130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15EC71-7DBE-4777-AE51-C57D941FF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5500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C167C-B39F-426E-9449-368EB9BF08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161133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2775" y="76200"/>
            <a:ext cx="1963738" cy="60198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76200"/>
            <a:ext cx="5743575" cy="60198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ACDAA-378D-4756-9EDC-EA14DA44AA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095525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13" y="76200"/>
            <a:ext cx="7772400" cy="6096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295400"/>
            <a:ext cx="3810000" cy="4800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3810000" cy="4800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CCB82-1DCA-44D2-95D5-9119BB2A90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667257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13" y="76200"/>
            <a:ext cx="7772400" cy="6096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295400"/>
            <a:ext cx="3810000" cy="4800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9200" y="1295400"/>
            <a:ext cx="3810000" cy="23241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29200" y="3771900"/>
            <a:ext cx="3810000" cy="23241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90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90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90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5B74A-ADC6-4973-B7FD-A485622850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6065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5E6BD-4DFD-47CC-9297-A48E15276B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33556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CCE10-F926-43F1-B3E3-20FA9B2464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564813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90D09-E477-4444-9A78-AD056BA0474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0972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A35F1-6824-4E29-A53A-EEBA9A9DF8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72626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66DF1-E352-4211-9552-1D09418E0A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25809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7A4857-1358-4A93-AC7C-4DD1937BCA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34745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D5485-2AC8-422F-BEF0-8F5847E37F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59534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3209D-508A-43EA-8267-0805774083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549003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ABD4B-EE92-4FC4-8299-6D3BAC309E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99807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535E5-9EE4-442A-A97E-F68A9B931E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42498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B3182-661F-4CEA-B9E2-751F31CA07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801946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2775" y="76200"/>
            <a:ext cx="1963738" cy="60198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76200"/>
            <a:ext cx="5743575" cy="60198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65F13-9FB1-4394-9D83-E6007F4DA9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28047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1D556-DAFA-4FD5-A46D-5A2825229C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49941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28612-9796-4A15-AC88-9DBC373364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13184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D5B53-1CE6-4BBE-8F7E-80422B2B56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017987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A7EC3-0D47-4875-9E50-2696361604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314997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5C0B8-DC33-4274-87A8-3074C405ED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463048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BA0B2-FEBC-4B6A-8C47-C87744421B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44763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90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90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90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5705F-C1E4-4AAF-B160-6F4734E97A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52237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ChangeArrowheads="1"/>
          </p:cNvSpPr>
          <p:nvPr/>
        </p:nvSpPr>
        <p:spPr bwMode="auto">
          <a:xfrm>
            <a:off x="0" y="0"/>
            <a:ext cx="1219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27" name="Rectangle 904"/>
          <p:cNvSpPr>
            <a:spLocks noChangeArrowheads="1"/>
          </p:cNvSpPr>
          <p:nvPr/>
        </p:nvSpPr>
        <p:spPr bwMode="auto">
          <a:xfrm>
            <a:off x="258763" y="0"/>
            <a:ext cx="1112837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28" name="Rectangle 905"/>
          <p:cNvSpPr>
            <a:spLocks noGrp="1" noChangeArrowheads="1"/>
          </p:cNvSpPr>
          <p:nvPr>
            <p:ph type="title"/>
          </p:nvPr>
        </p:nvSpPr>
        <p:spPr bwMode="auto">
          <a:xfrm>
            <a:off x="1154113" y="76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9" name="Rectangle 90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295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0" name="Rectangle 90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1" name="Rectangle 90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2" name="Rectangle 90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33C79A92-D0AF-40CA-B23A-F213A81064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3" name="Rectangle 2"/>
          <p:cNvSpPr>
            <a:spLocks noChangeArrowheads="1"/>
          </p:cNvSpPr>
          <p:nvPr/>
        </p:nvSpPr>
        <p:spPr bwMode="auto">
          <a:xfrm>
            <a:off x="838200" y="736600"/>
            <a:ext cx="8305800" cy="39688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4ECB2"/>
              </a:gs>
            </a:gsLst>
            <a:lin ang="0" scaled="1"/>
          </a:gradFill>
          <a:ln w="3175" cmpd="sng">
            <a:solidFill>
              <a:srgbClr val="FFCC9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34" name="Line 1021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9525">
            <a:solidFill>
              <a:srgbClr val="F0E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35" name="Line 1022"/>
          <p:cNvSpPr>
            <a:spLocks noChangeShapeType="1"/>
          </p:cNvSpPr>
          <p:nvPr/>
        </p:nvSpPr>
        <p:spPr bwMode="auto">
          <a:xfrm>
            <a:off x="152400" y="0"/>
            <a:ext cx="0" cy="6858000"/>
          </a:xfrm>
          <a:prstGeom prst="line">
            <a:avLst/>
          </a:prstGeom>
          <a:noFill/>
          <a:ln w="9525">
            <a:solidFill>
              <a:srgbClr val="F0E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pic>
        <p:nvPicPr>
          <p:cNvPr id="1036" name="Picture 14" descr="C:\Documents and Settings\Administrator\桌面\111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3475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4" descr="E:\vilab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357188"/>
            <a:ext cx="17399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903" r:id="rId12"/>
    <p:sldLayoutId id="2147483904" r:id="rId13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7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0" y="0"/>
            <a:ext cx="17764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051" name="Rectangle 904"/>
          <p:cNvSpPr>
            <a:spLocks noChangeArrowheads="1"/>
          </p:cNvSpPr>
          <p:nvPr/>
        </p:nvSpPr>
        <p:spPr bwMode="auto">
          <a:xfrm>
            <a:off x="0" y="4826000"/>
            <a:ext cx="2895600" cy="9906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052" name="Picture 948" descr="upc-trans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73"/>
          <a:stretch>
            <a:fillRect/>
          </a:stretch>
        </p:blipFill>
        <p:spPr bwMode="auto">
          <a:xfrm>
            <a:off x="228600" y="1893888"/>
            <a:ext cx="106680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3" name="Group 5"/>
          <p:cNvGrpSpPr>
            <a:grpSpLocks/>
          </p:cNvGrpSpPr>
          <p:nvPr/>
        </p:nvGrpSpPr>
        <p:grpSpPr bwMode="auto">
          <a:xfrm>
            <a:off x="381000" y="441325"/>
            <a:ext cx="812800" cy="1387475"/>
            <a:chOff x="0" y="0"/>
            <a:chExt cx="512" cy="874"/>
          </a:xfrm>
        </p:grpSpPr>
        <p:grpSp>
          <p:nvGrpSpPr>
            <p:cNvPr id="2063" name="Group 6"/>
            <p:cNvGrpSpPr>
              <a:grpSpLocks/>
            </p:cNvGrpSpPr>
            <p:nvPr userDrawn="1"/>
          </p:nvGrpSpPr>
          <p:grpSpPr bwMode="auto">
            <a:xfrm>
              <a:off x="-11" y="0"/>
              <a:ext cx="437" cy="715"/>
              <a:chOff x="0" y="0"/>
              <a:chExt cx="498" cy="815"/>
            </a:xfrm>
          </p:grpSpPr>
          <p:sp>
            <p:nvSpPr>
              <p:cNvPr id="2" name="Oval 9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3" name="Oval 918"/>
              <p:cNvSpPr>
                <a:spLocks noChangeArrowheads="1"/>
              </p:cNvSpPr>
              <p:nvPr/>
            </p:nvSpPr>
            <p:spPr bwMode="auto">
              <a:xfrm>
                <a:off x="106" y="0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4" name="Oval 919"/>
              <p:cNvSpPr>
                <a:spLocks noChangeArrowheads="1"/>
              </p:cNvSpPr>
              <p:nvPr/>
            </p:nvSpPr>
            <p:spPr bwMode="auto">
              <a:xfrm>
                <a:off x="211" y="0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5" name="Oval 920"/>
              <p:cNvSpPr>
                <a:spLocks noChangeArrowheads="1"/>
              </p:cNvSpPr>
              <p:nvPr/>
            </p:nvSpPr>
            <p:spPr bwMode="auto">
              <a:xfrm>
                <a:off x="0" y="106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6" name="Oval 921"/>
              <p:cNvSpPr>
                <a:spLocks noChangeArrowheads="1"/>
              </p:cNvSpPr>
              <p:nvPr/>
            </p:nvSpPr>
            <p:spPr bwMode="auto">
              <a:xfrm>
                <a:off x="106" y="106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0" name="Oval 922"/>
              <p:cNvSpPr>
                <a:spLocks noChangeArrowheads="1"/>
              </p:cNvSpPr>
              <p:nvPr/>
            </p:nvSpPr>
            <p:spPr bwMode="auto">
              <a:xfrm>
                <a:off x="211" y="106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1" name="Oval 923"/>
              <p:cNvSpPr>
                <a:spLocks noChangeArrowheads="1"/>
              </p:cNvSpPr>
              <p:nvPr/>
            </p:nvSpPr>
            <p:spPr bwMode="auto">
              <a:xfrm>
                <a:off x="316" y="106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2" name="Oval 924"/>
              <p:cNvSpPr>
                <a:spLocks noChangeArrowheads="1"/>
              </p:cNvSpPr>
              <p:nvPr/>
            </p:nvSpPr>
            <p:spPr bwMode="auto">
              <a:xfrm>
                <a:off x="0" y="211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7" name="Oval 925"/>
              <p:cNvSpPr>
                <a:spLocks noChangeArrowheads="1"/>
              </p:cNvSpPr>
              <p:nvPr/>
            </p:nvSpPr>
            <p:spPr bwMode="auto">
              <a:xfrm>
                <a:off x="106" y="211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4" name="Oval 926"/>
              <p:cNvSpPr>
                <a:spLocks noChangeArrowheads="1"/>
              </p:cNvSpPr>
              <p:nvPr/>
            </p:nvSpPr>
            <p:spPr bwMode="auto">
              <a:xfrm>
                <a:off x="211" y="211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5" name="Oval 927"/>
              <p:cNvSpPr>
                <a:spLocks noChangeArrowheads="1"/>
              </p:cNvSpPr>
              <p:nvPr/>
            </p:nvSpPr>
            <p:spPr bwMode="auto">
              <a:xfrm>
                <a:off x="316" y="211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6" name="Oval 928"/>
              <p:cNvSpPr>
                <a:spLocks noChangeArrowheads="1"/>
              </p:cNvSpPr>
              <p:nvPr/>
            </p:nvSpPr>
            <p:spPr bwMode="auto">
              <a:xfrm>
                <a:off x="422" y="211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7" name="Oval 929"/>
              <p:cNvSpPr>
                <a:spLocks noChangeArrowheads="1"/>
              </p:cNvSpPr>
              <p:nvPr/>
            </p:nvSpPr>
            <p:spPr bwMode="auto">
              <a:xfrm>
                <a:off x="0" y="316"/>
                <a:ext cx="76" cy="76"/>
              </a:xfrm>
              <a:prstGeom prst="ellipse">
                <a:avLst/>
              </a:prstGeom>
              <a:solidFill>
                <a:srgbClr val="33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8" name="Oval 930"/>
              <p:cNvSpPr>
                <a:spLocks noChangeArrowheads="1"/>
              </p:cNvSpPr>
              <p:nvPr/>
            </p:nvSpPr>
            <p:spPr bwMode="auto">
              <a:xfrm>
                <a:off x="106" y="316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69" name="Oval 931"/>
              <p:cNvSpPr>
                <a:spLocks noChangeArrowheads="1"/>
              </p:cNvSpPr>
              <p:nvPr/>
            </p:nvSpPr>
            <p:spPr bwMode="auto">
              <a:xfrm>
                <a:off x="211" y="316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0" name="Oval 932"/>
              <p:cNvSpPr>
                <a:spLocks noChangeArrowheads="1"/>
              </p:cNvSpPr>
              <p:nvPr/>
            </p:nvSpPr>
            <p:spPr bwMode="auto">
              <a:xfrm>
                <a:off x="316" y="316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1" name="Oval 933"/>
              <p:cNvSpPr>
                <a:spLocks noChangeArrowheads="1"/>
              </p:cNvSpPr>
              <p:nvPr/>
            </p:nvSpPr>
            <p:spPr bwMode="auto">
              <a:xfrm>
                <a:off x="0" y="422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2" name="Oval 934"/>
              <p:cNvSpPr>
                <a:spLocks noChangeArrowheads="1"/>
              </p:cNvSpPr>
              <p:nvPr/>
            </p:nvSpPr>
            <p:spPr bwMode="auto">
              <a:xfrm>
                <a:off x="106" y="422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3" name="Oval 935"/>
              <p:cNvSpPr>
                <a:spLocks noChangeArrowheads="1"/>
              </p:cNvSpPr>
              <p:nvPr/>
            </p:nvSpPr>
            <p:spPr bwMode="auto">
              <a:xfrm>
                <a:off x="211" y="422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4" name="Oval 936"/>
              <p:cNvSpPr>
                <a:spLocks noChangeArrowheads="1"/>
              </p:cNvSpPr>
              <p:nvPr/>
            </p:nvSpPr>
            <p:spPr bwMode="auto">
              <a:xfrm>
                <a:off x="316" y="422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5" name="Oval 937"/>
              <p:cNvSpPr>
                <a:spLocks noChangeArrowheads="1"/>
              </p:cNvSpPr>
              <p:nvPr/>
            </p:nvSpPr>
            <p:spPr bwMode="auto">
              <a:xfrm>
                <a:off x="422" y="422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6" name="Oval 938"/>
              <p:cNvSpPr>
                <a:spLocks noChangeArrowheads="1"/>
              </p:cNvSpPr>
              <p:nvPr/>
            </p:nvSpPr>
            <p:spPr bwMode="auto">
              <a:xfrm>
                <a:off x="0" y="528"/>
                <a:ext cx="76" cy="76"/>
              </a:xfrm>
              <a:prstGeom prst="ellipse">
                <a:avLst/>
              </a:prstGeom>
              <a:solidFill>
                <a:srgbClr val="66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7" name="Oval 939"/>
              <p:cNvSpPr>
                <a:spLocks noChangeArrowheads="1"/>
              </p:cNvSpPr>
              <p:nvPr/>
            </p:nvSpPr>
            <p:spPr bwMode="auto">
              <a:xfrm>
                <a:off x="106" y="528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8" name="Oval 940"/>
              <p:cNvSpPr>
                <a:spLocks noChangeArrowheads="1"/>
              </p:cNvSpPr>
              <p:nvPr/>
            </p:nvSpPr>
            <p:spPr bwMode="auto">
              <a:xfrm>
                <a:off x="211" y="528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79" name="Oval 941"/>
              <p:cNvSpPr>
                <a:spLocks noChangeArrowheads="1"/>
              </p:cNvSpPr>
              <p:nvPr/>
            </p:nvSpPr>
            <p:spPr bwMode="auto">
              <a:xfrm>
                <a:off x="316" y="528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0" name="Oval 942"/>
              <p:cNvSpPr>
                <a:spLocks noChangeArrowheads="1"/>
              </p:cNvSpPr>
              <p:nvPr/>
            </p:nvSpPr>
            <p:spPr bwMode="auto">
              <a:xfrm>
                <a:off x="0" y="634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1" name="Oval 943"/>
              <p:cNvSpPr>
                <a:spLocks noChangeArrowheads="1"/>
              </p:cNvSpPr>
              <p:nvPr/>
            </p:nvSpPr>
            <p:spPr bwMode="auto">
              <a:xfrm>
                <a:off x="106" y="634"/>
                <a:ext cx="76" cy="76"/>
              </a:xfrm>
              <a:prstGeom prst="ellipse">
                <a:avLst/>
              </a:pr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2" name="Oval 944"/>
              <p:cNvSpPr>
                <a:spLocks noChangeArrowheads="1"/>
              </p:cNvSpPr>
              <p:nvPr/>
            </p:nvSpPr>
            <p:spPr bwMode="auto">
              <a:xfrm>
                <a:off x="211" y="634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3" name="Oval 945"/>
              <p:cNvSpPr>
                <a:spLocks noChangeArrowheads="1"/>
              </p:cNvSpPr>
              <p:nvPr/>
            </p:nvSpPr>
            <p:spPr bwMode="auto">
              <a:xfrm>
                <a:off x="316" y="634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4" name="Oval 946"/>
              <p:cNvSpPr>
                <a:spLocks noChangeArrowheads="1"/>
              </p:cNvSpPr>
              <p:nvPr/>
            </p:nvSpPr>
            <p:spPr bwMode="auto">
              <a:xfrm>
                <a:off x="106" y="739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2085" name="Oval 947"/>
              <p:cNvSpPr>
                <a:spLocks noChangeArrowheads="1"/>
              </p:cNvSpPr>
              <p:nvPr/>
            </p:nvSpPr>
            <p:spPr bwMode="auto">
              <a:xfrm>
                <a:off x="316" y="739"/>
                <a:ext cx="76" cy="76"/>
              </a:xfrm>
              <a:prstGeom prst="ellipse">
                <a:avLst/>
              </a:prstGeom>
              <a:solidFill>
                <a:srgbClr val="D8D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l">
                  <a:buFont typeface="Arial" pitchFamily="34" charset="0"/>
                  <a:buNone/>
                  <a:defRPr/>
                </a:pPr>
                <a:endParaRPr lang="zh-CN" altLang="en-US" sz="2400" u="sng"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</p:grpSp>
        <p:sp>
          <p:nvSpPr>
            <p:cNvPr id="2086" name="Text Box 949"/>
            <p:cNvSpPr txBox="1">
              <a:spLocks noChangeArrowheads="1"/>
            </p:cNvSpPr>
            <p:nvPr userDrawn="1"/>
          </p:nvSpPr>
          <p:spPr bwMode="auto">
            <a:xfrm>
              <a:off x="0" y="720"/>
              <a:ext cx="51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1pPr>
              <a:lvl2pPr marL="742950" indent="-285750"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2pPr>
              <a:lvl3pPr marL="1143000" indent="-228600"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3pPr>
              <a:lvl4pPr marL="1600200" indent="-228600"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4pPr>
              <a:lvl5pPr marL="2057400" indent="-228600" eaLnBrk="0" hangingPunct="0"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5pPr>
              <a:lvl6pPr marL="25146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6pPr>
              <a:lvl7pPr marL="29718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7pPr>
              <a:lvl8pPr marL="34290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8pPr>
              <a:lvl9pPr marL="3886200" indent="-228600" algn="just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8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defRPr>
              </a:lvl9pPr>
            </a:lstStyle>
            <a:p>
              <a:pPr algn="l" eaLnBrk="1" hangingPunct="1">
                <a:buFont typeface="Arial" pitchFamily="34" charset="0"/>
                <a:buNone/>
                <a:defRPr/>
              </a:pPr>
              <a:r>
                <a:rPr lang="zh-CN" altLang="en-US" sz="1000" smtClean="0">
                  <a:solidFill>
                    <a:schemeClr val="tx1"/>
                  </a:solidFill>
                  <a:latin typeface="Arial Black" pitchFamily="34" charset="0"/>
                </a:rPr>
                <a:t>BILKENT</a:t>
              </a:r>
              <a:endParaRPr lang="hu-HU" altLang="en-US" sz="1000" smtClean="0">
                <a:solidFill>
                  <a:schemeClr val="tx1"/>
                </a:solidFill>
                <a:latin typeface="Arial Black" pitchFamily="34" charset="0"/>
              </a:endParaRPr>
            </a:p>
          </p:txBody>
        </p:sp>
      </p:grpSp>
      <p:sp>
        <p:nvSpPr>
          <p:cNvPr id="2087" name="Rectangle 952"/>
          <p:cNvSpPr>
            <a:spLocks noChangeArrowheads="1"/>
          </p:cNvSpPr>
          <p:nvPr/>
        </p:nvSpPr>
        <p:spPr bwMode="auto">
          <a:xfrm>
            <a:off x="4297363" y="3154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055" name="Picture 951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24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96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292600"/>
            <a:ext cx="12969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13" descr="E:\mr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285750"/>
            <a:ext cx="25336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Rectangle 905"/>
          <p:cNvSpPr>
            <a:spLocks noGrp="1" noChangeArrowheads="1"/>
          </p:cNvSpPr>
          <p:nvPr>
            <p:ph type="title"/>
          </p:nvPr>
        </p:nvSpPr>
        <p:spPr bwMode="auto">
          <a:xfrm>
            <a:off x="1154113" y="76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059" name="Rectangle 90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295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93" name="Rectangle 90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94" name="Rectangle 90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95" name="Rectangle 90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40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D2690E88-FB94-43CA-9627-CB5E1C25BD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7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shliu@hit.edu.cn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1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55.w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texas.edu/~bevans" TargetMode="External"/><Relationship Id="rId2" Type="http://schemas.openxmlformats.org/officeDocument/2006/relationships/hyperlink" Target="http://users.ece.utexas.edu/~bevans/papers/2006/colorTDED/index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ce.utexas.edu/~vishal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12"/>
          <p:cNvSpPr>
            <a:spLocks noChangeShapeType="1"/>
          </p:cNvSpPr>
          <p:nvPr/>
        </p:nvSpPr>
        <p:spPr bwMode="auto">
          <a:xfrm flipV="1">
            <a:off x="1676400" y="3505200"/>
            <a:ext cx="7467600" cy="0"/>
          </a:xfrm>
          <a:prstGeom prst="line">
            <a:avLst/>
          </a:prstGeom>
          <a:noFill/>
          <a:ln w="9525">
            <a:solidFill>
              <a:srgbClr val="F0E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99" name="Rectangle 11"/>
          <p:cNvSpPr>
            <a:spLocks noChangeArrowheads="1"/>
          </p:cNvSpPr>
          <p:nvPr/>
        </p:nvSpPr>
        <p:spPr bwMode="auto">
          <a:xfrm>
            <a:off x="1776413" y="2286000"/>
            <a:ext cx="73675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>
              <a:buFont typeface="Arial" pitchFamily="34" charset="0"/>
              <a:buNone/>
              <a:defRPr/>
            </a:pPr>
            <a:endParaRPr lang="zh-CN" altLang="en-US" sz="2400" u="sng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71550" y="1628775"/>
            <a:ext cx="7429500" cy="1600200"/>
          </a:xfrm>
          <a:effectLst>
            <a:outerShdw dist="35921" dir="2700000" algn="ctr" rotWithShape="0">
              <a:schemeClr val="accent1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ea typeface="宋体" pitchFamily="2" charset="-122"/>
              </a:rPr>
              <a:t>数字图像处理实验四</a:t>
            </a:r>
            <a:r>
              <a:rPr lang="en-US" altLang="zh-CN" sz="3600" b="1" dirty="0" smtClean="0">
                <a:solidFill>
                  <a:srgbClr val="C00000"/>
                </a:solidFill>
                <a:ea typeface="宋体" pitchFamily="2" charset="-122"/>
              </a:rPr>
              <a:t/>
            </a:r>
            <a:br>
              <a:rPr lang="en-US" altLang="zh-CN" sz="3600" b="1" dirty="0" smtClean="0">
                <a:solidFill>
                  <a:srgbClr val="C00000"/>
                </a:solidFill>
                <a:ea typeface="宋体" pitchFamily="2" charset="-122"/>
              </a:rPr>
            </a:br>
            <a:r>
              <a:rPr lang="en-US" altLang="zh-CN" sz="3600" b="1" dirty="0" smtClean="0">
                <a:solidFill>
                  <a:srgbClr val="C00000"/>
                </a:solidFill>
                <a:ea typeface="宋体" pitchFamily="2" charset="-122"/>
              </a:rPr>
              <a:t>Experiment 4</a:t>
            </a:r>
            <a:endParaRPr lang="hu-HU" altLang="en-US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01" name="TextBox 6"/>
          <p:cNvSpPr txBox="1">
            <a:spLocks noChangeArrowheads="1"/>
          </p:cNvSpPr>
          <p:nvPr/>
        </p:nvSpPr>
        <p:spPr bwMode="auto">
          <a:xfrm>
            <a:off x="2843213" y="3573463"/>
            <a:ext cx="38179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  <a:defRPr/>
            </a:pPr>
            <a:r>
              <a:rPr lang="zh-CN" alt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刘绍辉</a:t>
            </a:r>
          </a:p>
          <a:p>
            <a:pPr algn="ctr" eaLnBrk="1" hangingPunct="1">
              <a:buFont typeface="Arial" pitchFamily="34" charset="0"/>
              <a:buNone/>
              <a:defRPr/>
            </a:pPr>
            <a:r>
              <a:rPr lang="zh-CN" alt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hlinkClick r:id="rId2"/>
              </a:rPr>
              <a:t>shliu@hit.edu.cn</a:t>
            </a:r>
            <a:r>
              <a:rPr lang="zh-CN" alt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</p:txBody>
      </p:sp>
      <p:sp>
        <p:nvSpPr>
          <p:cNvPr id="4102" name="TextBox 6"/>
          <p:cNvSpPr txBox="1">
            <a:spLocks noChangeArrowheads="1"/>
          </p:cNvSpPr>
          <p:nvPr/>
        </p:nvSpPr>
        <p:spPr bwMode="auto">
          <a:xfrm>
            <a:off x="3995738" y="5635625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l" eaLnBrk="1" hangingPunct="1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201</a:t>
            </a:r>
            <a:r>
              <a:rPr lang="en-US" altLang="zh-CN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8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秋</a:t>
            </a:r>
          </a:p>
        </p:txBody>
      </p:sp>
      <p:sp>
        <p:nvSpPr>
          <p:cNvPr id="4103" name="Text Box 8"/>
          <p:cNvSpPr txBox="1">
            <a:spLocks noChangeArrowheads="1"/>
          </p:cNvSpPr>
          <p:nvPr/>
        </p:nvSpPr>
        <p:spPr bwMode="auto">
          <a:xfrm>
            <a:off x="2051050" y="5132388"/>
            <a:ext cx="547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pitchFamily="34" charset="0"/>
              <a:buNone/>
              <a:defRPr/>
            </a:pPr>
            <a:r>
              <a:rPr lang="zh-CN" altLang="en-US" sz="24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哈尔滨工业大学计算机科学与技术学院</a:t>
            </a:r>
          </a:p>
        </p:txBody>
      </p:sp>
      <p:pic>
        <p:nvPicPr>
          <p:cNvPr id="512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5888"/>
            <a:ext cx="26924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Half-tone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 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341438"/>
            <a:ext cx="432276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1331913" y="3429000"/>
          <a:ext cx="48006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r:id="rId4" imgW="1511956" imgH="1295962" progId="Equation.DSMT4">
                  <p:embed/>
                </p:oleObj>
              </mc:Choice>
              <mc:Fallback>
                <p:oleObj r:id="rId4" imgW="1511956" imgH="129596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29000"/>
                        <a:ext cx="48006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5" y="1484313"/>
            <a:ext cx="3124200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Inverse half-tone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 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060575"/>
            <a:ext cx="5867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图像噪声、模糊模型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 t="-2160" r="-863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图像恢复的一般求解框架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问题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𝑔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𝐻𝑓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𝑛</m:t>
                      </m:r>
                      <m:r>
                        <a:rPr lang="en-US" altLang="zh-CN" b="0" i="1" smtClean="0">
                          <a:latin typeface="Cambria Math"/>
                        </a:rPr>
                        <m:t>      (1)</m:t>
                      </m:r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/>
                  <a:t>其</a:t>
                </a:r>
                <a:r>
                  <a:rPr lang="zh-CN" altLang="en-US" dirty="0" smtClean="0"/>
                  <a:t>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𝐻</m:t>
                    </m:r>
                  </m:oMath>
                </a14:m>
                <a:r>
                  <a:rPr lang="zh-CN" altLang="en-US" dirty="0" smtClean="0"/>
                  <a:t>代表不可逆的退化算子，已知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𝐻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期望通过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zh-CN" altLang="en-US" dirty="0" smtClean="0"/>
                  <a:t>求得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 smtClean="0"/>
                  <a:t>这样，算子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𝐻</m:t>
                    </m:r>
                  </m:oMath>
                </a14:m>
                <a:r>
                  <a:rPr lang="zh-CN" altLang="en-US" dirty="0" smtClean="0"/>
                  <a:t>有很多的取法，例如为模糊算子，或者随机采样模板等，示例如下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160" r="-1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:\Documents and Settings\Administrator\桌面\Homepage's File\IRPRS\House256rgb.png_ratio0.5_miss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0296" y="4851336"/>
            <a:ext cx="1602000" cy="1602000"/>
          </a:xfrm>
          <a:prstGeom prst="rect">
            <a:avLst/>
          </a:prstGeom>
          <a:noFill/>
        </p:spPr>
      </p:pic>
      <p:pic>
        <p:nvPicPr>
          <p:cNvPr id="5" name="Picture 4" descr="C:\Documents and Settings\Administrator\桌面\Homepage's File\IRPRS\House256rgb_or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36296" y="4851336"/>
            <a:ext cx="1600200" cy="1600200"/>
          </a:xfrm>
          <a:prstGeom prst="rect">
            <a:avLst/>
          </a:prstGeom>
          <a:noFill/>
        </p:spPr>
      </p:pic>
      <p:sp>
        <p:nvSpPr>
          <p:cNvPr id="6" name="右箭头 16"/>
          <p:cNvSpPr/>
          <p:nvPr/>
        </p:nvSpPr>
        <p:spPr>
          <a:xfrm>
            <a:off x="2225668" y="5386536"/>
            <a:ext cx="609600" cy="381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7" name="Picture 3" descr="E:\CoRSBA_ver1.0\Deblurring Code\Deblurring Code\cameraman256.tif_uniform_blurre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296" y="4851336"/>
            <a:ext cx="1602000" cy="1602000"/>
          </a:xfrm>
          <a:prstGeom prst="rect">
            <a:avLst/>
          </a:prstGeom>
          <a:noFill/>
        </p:spPr>
      </p:pic>
      <p:pic>
        <p:nvPicPr>
          <p:cNvPr id="8" name="Picture 4" descr="E:\CoRSBA_ver1.0\Deblurring Code\Deblurring Code\cameraman256.t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96954" y="4851336"/>
            <a:ext cx="1602000" cy="1602000"/>
          </a:xfrm>
          <a:prstGeom prst="rect">
            <a:avLst/>
          </a:prstGeom>
          <a:noFill/>
        </p:spPr>
      </p:pic>
      <p:sp>
        <p:nvSpPr>
          <p:cNvPr id="9" name="右箭头 15"/>
          <p:cNvSpPr/>
          <p:nvPr/>
        </p:nvSpPr>
        <p:spPr>
          <a:xfrm>
            <a:off x="6797668" y="5462736"/>
            <a:ext cx="609600" cy="3810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26452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图像恢复的一般求解框架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直接求解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𝑔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𝐻𝑓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𝑛</m:t>
                    </m:r>
                    <m:r>
                      <a:rPr lang="en-US" altLang="zh-CN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𝑎𝑟𝑔𝑚𝑖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m:rPr>
                        <m:lit/>
                      </m:rPr>
                      <a:rPr lang="en-US" altLang="zh-CN" b="0" i="1" dirty="0" smtClean="0">
                        <a:latin typeface="Cambria Math"/>
                      </a:rPr>
                      <m:t>||</m:t>
                    </m:r>
                    <m:r>
                      <a:rPr lang="en-US" altLang="zh-CN" b="0" i="1" dirty="0" smtClean="0">
                        <a:latin typeface="Cambria Math"/>
                      </a:rPr>
                      <m:t>𝐻𝑓</m:t>
                    </m:r>
                    <m:r>
                      <a:rPr lang="en-US" altLang="zh-CN" b="0" i="1" dirty="0" smtClean="0">
                        <a:latin typeface="Cambria Math"/>
                      </a:rPr>
                      <m:t>−</m:t>
                    </m:r>
                    <m:r>
                      <a:rPr lang="en-US" altLang="zh-CN" b="0" i="1" dirty="0" smtClean="0">
                        <a:latin typeface="Cambria Math"/>
                      </a:rPr>
                      <m:t>𝑔</m:t>
                    </m:r>
                    <m:r>
                      <m:rPr>
                        <m:lit/>
                      </m:rPr>
                      <a:rPr lang="en-US" altLang="zh-CN" b="0" i="1" dirty="0" smtClean="0">
                        <a:latin typeface="Cambria Math"/>
                      </a:rPr>
                      <m:t>|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b="0" i="1" dirty="0" smtClean="0">
                            <a:latin typeface="Cambria Math"/>
                          </a:rPr>
                          <m:t>|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zh-CN" b="0" i="1" dirty="0" smtClean="0">
                        <a:latin typeface="Cambria Math"/>
                      </a:rPr>
                      <m:t>     (2)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显然，这是一个病态问题（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ill-posed problem</a:t>
                </a:r>
                <a:r>
                  <a:rPr lang="zh-CN" altLang="en-US" dirty="0" smtClean="0"/>
                  <a:t>），解空间很大，可以有无穷多个解。一个直观的想法是：增加限制条件，进一步缩小解空间的范围。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m:rPr>
                          <m:lit/>
                        </m:rPr>
                        <a:rPr lang="en-US" altLang="zh-CN" b="0" i="1" smtClean="0">
                          <a:latin typeface="Cambria Math"/>
                        </a:rPr>
                        <m:t>||</m:t>
                      </m:r>
                      <m:r>
                        <a:rPr lang="en-US" altLang="zh-CN" b="0" i="1" smtClean="0">
                          <a:latin typeface="Cambria Math"/>
                        </a:rPr>
                        <m:t>𝐻𝑓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𝑔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/>
                        </a:rPr>
                        <m:t>|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𝜆𝜙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  (3)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zh-CN" altLang="en-US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547664" y="6033482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在正则化框架下（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Regularization-based Framework</a:t>
            </a:r>
            <a:r>
              <a:rPr lang="zh-CN" altLang="en-US" sz="2000" dirty="0" smtClean="0">
                <a:solidFill>
                  <a:srgbClr val="FF0000"/>
                </a:solidFill>
              </a:rPr>
              <a:t>）或者在贝叶斯推断框架下（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Bayesian Inference Framework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13"/>
          <p:cNvCxnSpPr/>
          <p:nvPr/>
        </p:nvCxnSpPr>
        <p:spPr>
          <a:xfrm flipH="1">
            <a:off x="2423886" y="5085184"/>
            <a:ext cx="1860082" cy="4572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直接箭头连接符 15"/>
          <p:cNvCxnSpPr/>
          <p:nvPr/>
        </p:nvCxnSpPr>
        <p:spPr>
          <a:xfrm>
            <a:off x="6444208" y="5085184"/>
            <a:ext cx="185192" cy="489858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3686" y="5618584"/>
            <a:ext cx="33528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0000CC"/>
                </a:solidFill>
              </a:rPr>
              <a:t>数据精度项 </a:t>
            </a:r>
            <a:r>
              <a:rPr lang="en-US" altLang="zh-CN" sz="1800" b="1" dirty="0" smtClean="0">
                <a:solidFill>
                  <a:srgbClr val="0000CC"/>
                </a:solidFill>
              </a:rPr>
              <a:t>(data-fidelity  term)</a:t>
            </a:r>
            <a:endParaRPr lang="zh-CN" altLang="en-US" sz="1800" b="1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8086" y="5618584"/>
            <a:ext cx="2743200" cy="36933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solidFill>
                  <a:srgbClr val="FF00FF"/>
                </a:solidFill>
              </a:rPr>
              <a:t>正则项</a:t>
            </a:r>
            <a:r>
              <a:rPr lang="en-US" altLang="zh-CN" sz="1800" b="1" dirty="0" smtClean="0">
                <a:solidFill>
                  <a:srgbClr val="FF00FF"/>
                </a:solidFill>
              </a:rPr>
              <a:t>(</a:t>
            </a:r>
            <a:r>
              <a:rPr lang="zh-CN" altLang="en-US" sz="1800" b="1" dirty="0" smtClean="0">
                <a:solidFill>
                  <a:srgbClr val="FF00FF"/>
                </a:solidFill>
              </a:rPr>
              <a:t>图像先验知识</a:t>
            </a:r>
            <a:r>
              <a:rPr lang="en-US" altLang="zh-CN" sz="1800" b="1" dirty="0" smtClean="0">
                <a:solidFill>
                  <a:srgbClr val="FF00FF"/>
                </a:solidFill>
              </a:rPr>
              <a:t>)</a:t>
            </a:r>
            <a:endParaRPr lang="zh-CN" altLang="en-US" sz="1800" b="1" dirty="0">
              <a:solidFill>
                <a:srgbClr val="FF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623731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CC"/>
                </a:solidFill>
                <a:latin typeface="+mn-lt"/>
              </a:rPr>
              <a:t>BM3D</a:t>
            </a:r>
            <a:endParaRPr lang="zh-CN" altLang="en-US" sz="2400" dirty="0">
              <a:solidFill>
                <a:srgbClr val="0000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328846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模糊的卷积操作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卷积操作</a:t>
            </a:r>
          </a:p>
        </p:txBody>
      </p:sp>
      <p:pic>
        <p:nvPicPr>
          <p:cNvPr id="5" name="Picture 18" descr="no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70375"/>
            <a:ext cx="2363788" cy="1614488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60575"/>
            <a:ext cx="2344738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qual 6"/>
          <p:cNvSpPr/>
          <p:nvPr/>
        </p:nvSpPr>
        <p:spPr>
          <a:xfrm>
            <a:off x="2819400" y="2593975"/>
            <a:ext cx="850900" cy="639763"/>
          </a:xfrm>
          <a:prstGeom prst="mathEqual">
            <a:avLst/>
          </a:prstGeom>
          <a:solidFill>
            <a:srgbClr val="0066CC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66CC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2673" y="2614941"/>
            <a:ext cx="852142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66CC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⊗</a:t>
            </a:r>
          </a:p>
        </p:txBody>
      </p:sp>
      <p:sp>
        <p:nvSpPr>
          <p:cNvPr id="9" name="TextBox 23"/>
          <p:cNvSpPr txBox="1">
            <a:spLocks noChangeArrowheads="1"/>
          </p:cNvSpPr>
          <p:nvPr/>
        </p:nvSpPr>
        <p:spPr bwMode="auto">
          <a:xfrm>
            <a:off x="228600" y="3660775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66CC"/>
                </a:solidFill>
                <a:latin typeface="Arial" charset="0"/>
                <a:cs typeface="Arial" charset="0"/>
              </a:rPr>
              <a:t>Blurred image </a:t>
            </a:r>
            <a:r>
              <a:rPr lang="en-US" altLang="zh-CN" i="1">
                <a:solidFill>
                  <a:srgbClr val="0066CC"/>
                </a:solidFill>
                <a:latin typeface="Times New Roman" pitchFamily="18" charset="0"/>
                <a:cs typeface="Arial" charset="0"/>
              </a:rPr>
              <a:t>I</a:t>
            </a:r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3886200" y="3660775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66CC"/>
                </a:solidFill>
                <a:latin typeface="Arial" charset="0"/>
                <a:cs typeface="Arial" charset="0"/>
              </a:rPr>
              <a:t>Sharp image </a:t>
            </a:r>
            <a:r>
              <a:rPr lang="en-US" altLang="zh-CN" i="1">
                <a:solidFill>
                  <a:srgbClr val="0066CC"/>
                </a:solidFill>
                <a:latin typeface="Times New Roman" pitchFamily="18" charset="0"/>
                <a:cs typeface="Arial" charset="0"/>
              </a:rPr>
              <a:t>L</a:t>
            </a:r>
          </a:p>
        </p:txBody>
      </p:sp>
      <p:sp>
        <p:nvSpPr>
          <p:cNvPr id="11" name="Plus 10"/>
          <p:cNvSpPr/>
          <p:nvPr/>
        </p:nvSpPr>
        <p:spPr>
          <a:xfrm>
            <a:off x="4038600" y="4651375"/>
            <a:ext cx="914400" cy="914400"/>
          </a:xfrm>
          <a:prstGeom prst="mathPlus">
            <a:avLst>
              <a:gd name="adj1" fmla="val 13103"/>
            </a:avLst>
          </a:prstGeom>
          <a:solidFill>
            <a:srgbClr val="0066CC"/>
          </a:solidFill>
          <a:ln>
            <a:solidFill>
              <a:schemeClr val="bg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66CC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5105400" y="5870575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66CC"/>
                </a:solidFill>
                <a:latin typeface="Arial" charset="0"/>
                <a:cs typeface="Arial" charset="0"/>
              </a:rPr>
              <a:t>Camera Noise</a:t>
            </a:r>
            <a:r>
              <a:rPr lang="en-US" altLang="zh-CN" sz="2400">
                <a:solidFill>
                  <a:srgbClr val="0066CC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zh-CN" i="1">
                <a:solidFill>
                  <a:srgbClr val="0066CC"/>
                </a:solidFill>
                <a:latin typeface="Times New Roman" pitchFamily="18" charset="0"/>
                <a:cs typeface="Arial" charset="0"/>
              </a:rPr>
              <a:t>n</a:t>
            </a:r>
          </a:p>
        </p:txBody>
      </p:sp>
      <p:pic>
        <p:nvPicPr>
          <p:cNvPr id="13" name="Picture 19" descr="picaRealKernelLa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363788"/>
            <a:ext cx="1144588" cy="1144587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6934200" y="3660775"/>
            <a:ext cx="220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66CC"/>
                </a:solidFill>
                <a:latin typeface="Arial" charset="0"/>
                <a:cs typeface="Arial" charset="0"/>
              </a:rPr>
              <a:t>Blur kernel  </a:t>
            </a:r>
            <a:r>
              <a:rPr lang="en-US" altLang="zh-CN" i="1">
                <a:solidFill>
                  <a:srgbClr val="0066CC"/>
                </a:solidFill>
                <a:latin typeface="Times New Roman" pitchFamily="18" charset="0"/>
                <a:cs typeface="Arial" charset="0"/>
              </a:rPr>
              <a:t>f</a:t>
            </a:r>
          </a:p>
        </p:txBody>
      </p:sp>
      <p:pic>
        <p:nvPicPr>
          <p:cNvPr id="15" name="Picture 20" descr="picassoOu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60575"/>
            <a:ext cx="2408238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盲和非盲去卷积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盲和非盲</a:t>
            </a:r>
          </a:p>
        </p:txBody>
      </p:sp>
      <p:pic>
        <p:nvPicPr>
          <p:cNvPr id="4" name="Picture 25" descr="picaRealKernel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4608513"/>
            <a:ext cx="1144587" cy="1144587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5" name="Text Placeholder 2"/>
          <p:cNvSpPr txBox="1">
            <a:spLocks/>
          </p:cNvSpPr>
          <p:nvPr/>
        </p:nvSpPr>
        <p:spPr bwMode="auto">
          <a:xfrm>
            <a:off x="1509713" y="3313113"/>
            <a:ext cx="6629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l">
              <a:spcBef>
                <a:spcPct val="20000"/>
              </a:spcBef>
              <a:buSzPct val="85000"/>
              <a:buFontTx/>
              <a:buNone/>
            </a:pPr>
            <a:r>
              <a:rPr lang="en-US" altLang="zh-CN" sz="3200">
                <a:solidFill>
                  <a:srgbClr val="0066CC"/>
                </a:solidFill>
                <a:latin typeface="Times New Roman" pitchFamily="18" charset="0"/>
              </a:rPr>
              <a:t>Non-blind deconvolution</a:t>
            </a:r>
          </a:p>
        </p:txBody>
      </p:sp>
      <p:pic>
        <p:nvPicPr>
          <p:cNvPr id="153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941513"/>
            <a:ext cx="1677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1941513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qual 7"/>
          <p:cNvSpPr/>
          <p:nvPr/>
        </p:nvSpPr>
        <p:spPr>
          <a:xfrm>
            <a:off x="3490913" y="2322513"/>
            <a:ext cx="609600" cy="457200"/>
          </a:xfrm>
          <a:prstGeom prst="mathEqual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66CC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57664" y="2194193"/>
            <a:ext cx="609600" cy="584775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66CC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⊗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1509713" y="5980113"/>
            <a:ext cx="7239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kern="0" dirty="0">
                <a:solidFill>
                  <a:srgbClr val="0066CC"/>
                </a:solidFill>
                <a:latin typeface="+mn-lt"/>
              </a:rPr>
              <a:t>Blind </a:t>
            </a:r>
            <a:r>
              <a:rPr lang="en-US" kern="0" dirty="0" err="1">
                <a:solidFill>
                  <a:srgbClr val="0066CC"/>
                </a:solidFill>
                <a:latin typeface="+mn-lt"/>
              </a:rPr>
              <a:t>deconvolution</a:t>
            </a:r>
            <a:endParaRPr lang="en-US" kern="0" dirty="0">
              <a:solidFill>
                <a:srgbClr val="0066CC"/>
              </a:solidFill>
              <a:latin typeface="+mn-lt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4608513"/>
            <a:ext cx="1677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4608513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qual 12"/>
          <p:cNvSpPr/>
          <p:nvPr/>
        </p:nvSpPr>
        <p:spPr>
          <a:xfrm>
            <a:off x="3490913" y="4989513"/>
            <a:ext cx="609600" cy="457200"/>
          </a:xfrm>
          <a:prstGeom prst="mathEqual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66CC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7664" y="4861193"/>
            <a:ext cx="609600" cy="584775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66CC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⊗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52913" y="1941513"/>
            <a:ext cx="1676400" cy="1143000"/>
          </a:xfrm>
          <a:prstGeom prst="rect">
            <a:avLst/>
          </a:prstGeom>
          <a:solidFill>
            <a:schemeClr val="tx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66CC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57464" y="1712168"/>
            <a:ext cx="9906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6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66CC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52913" y="4608513"/>
            <a:ext cx="1676400" cy="1143000"/>
          </a:xfrm>
          <a:prstGeom prst="rect">
            <a:avLst/>
          </a:prstGeom>
          <a:solidFill>
            <a:schemeClr val="tx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66CC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09864" y="4379168"/>
            <a:ext cx="9906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6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66CC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19913" y="4608513"/>
            <a:ext cx="1143000" cy="1143000"/>
          </a:xfrm>
          <a:prstGeom prst="rect">
            <a:avLst/>
          </a:prstGeom>
          <a:solidFill>
            <a:schemeClr val="tx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66CC"/>
              </a:solidFill>
              <a:ea typeface="宋体" pitchFamily="2" charset="-122"/>
              <a:cs typeface="Arial" charset="0"/>
            </a:endParaRPr>
          </a:p>
        </p:txBody>
      </p:sp>
      <p:pic>
        <p:nvPicPr>
          <p:cNvPr id="15380" name="Picture 24" descr="picaRealKernel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1941513"/>
            <a:ext cx="1144587" cy="1144587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016501" y="4355355"/>
            <a:ext cx="9906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6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0066CC"/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图像噪声、模糊模型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高斯和椒盐噪声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773238"/>
            <a:ext cx="64389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4210050"/>
            <a:ext cx="29432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4202113"/>
            <a:ext cx="294322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图像噪声、模糊模型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图像模糊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168525"/>
            <a:ext cx="24479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36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4797425"/>
            <a:ext cx="238125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4803775"/>
            <a:ext cx="23622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>
                <a:ea typeface="宋体" pitchFamily="2" charset="-122"/>
              </a:rPr>
              <a:t>中值滤波算法：</a:t>
            </a:r>
            <a:r>
              <a:rPr lang="en-US" altLang="zh-CN" sz="3200" smtClean="0">
                <a:ea typeface="宋体" pitchFamily="2" charset="-122"/>
              </a:rPr>
              <a:t>Median Filtering Algorithms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196975"/>
            <a:ext cx="77724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Sorting</a:t>
            </a:r>
          </a:p>
          <a:p>
            <a:pPr lvl="1">
              <a:lnSpc>
                <a:spcPct val="80000"/>
              </a:lnSpc>
            </a:pPr>
            <a:r>
              <a:rPr lang="en-US" altLang="zh-CN" sz="1400" i="1" smtClean="0">
                <a:ea typeface="宋体" pitchFamily="2" charset="-122"/>
              </a:rPr>
              <a:t>O(r</a:t>
            </a:r>
            <a:r>
              <a:rPr lang="en-US" altLang="zh-CN" sz="1400" i="1" baseline="30000" smtClean="0">
                <a:ea typeface="宋体" pitchFamily="2" charset="-122"/>
              </a:rPr>
              <a:t>2</a:t>
            </a:r>
            <a:r>
              <a:rPr lang="en-US" altLang="zh-CN" sz="1400" i="1" smtClean="0">
                <a:ea typeface="宋体" pitchFamily="2" charset="-122"/>
              </a:rPr>
              <a:t>logr),</a:t>
            </a:r>
            <a:r>
              <a:rPr lang="en-US" altLang="zh-CN" sz="1400" smtClean="0">
                <a:ea typeface="宋体" pitchFamily="2" charset="-122"/>
              </a:rPr>
              <a:t> </a:t>
            </a:r>
            <a:r>
              <a:rPr lang="en-US" altLang="zh-CN" sz="1400" i="1" smtClean="0">
                <a:ea typeface="宋体" pitchFamily="2" charset="-122"/>
              </a:rPr>
              <a:t>r</a:t>
            </a:r>
            <a:r>
              <a:rPr lang="en-US" altLang="zh-CN" sz="1400" smtClean="0">
                <a:ea typeface="宋体" pitchFamily="2" charset="-122"/>
              </a:rPr>
              <a:t> is the kernel radius</a:t>
            </a:r>
          </a:p>
          <a:p>
            <a:pPr lvl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With a bucket sort, </a:t>
            </a:r>
            <a:r>
              <a:rPr lang="en-US" altLang="zh-CN" sz="1400" i="1" smtClean="0">
                <a:ea typeface="宋体" pitchFamily="2" charset="-122"/>
              </a:rPr>
              <a:t>O(r</a:t>
            </a:r>
            <a:r>
              <a:rPr lang="en-US" altLang="zh-CN" sz="1400" i="1" baseline="30000" smtClean="0">
                <a:ea typeface="宋体" pitchFamily="2" charset="-122"/>
              </a:rPr>
              <a:t>2</a:t>
            </a:r>
            <a:r>
              <a:rPr lang="en-US" altLang="zh-CN" sz="1400" i="1" smtClean="0">
                <a:ea typeface="宋体" pitchFamily="2" charset="-122"/>
              </a:rPr>
              <a:t>)</a:t>
            </a:r>
            <a:endParaRPr lang="zh-CN" altLang="en-US" sz="1400" i="1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 smtClean="0">
                <a:solidFill>
                  <a:srgbClr val="0000FF"/>
                </a:solidFill>
                <a:ea typeface="宋体" pitchFamily="2" charset="-122"/>
              </a:rPr>
              <a:t>The Classic algorithm</a:t>
            </a:r>
            <a:r>
              <a:rPr lang="en-US" altLang="zh-CN" sz="1600" baseline="30000" smtClean="0">
                <a:solidFill>
                  <a:srgbClr val="0000FF"/>
                </a:solidFill>
                <a:ea typeface="宋体" pitchFamily="2" charset="-122"/>
              </a:rPr>
              <a:t>[1]</a:t>
            </a:r>
          </a:p>
          <a:p>
            <a:pPr lvl="1">
              <a:lnSpc>
                <a:spcPct val="80000"/>
              </a:lnSpc>
            </a:pPr>
            <a:r>
              <a:rPr lang="en-US" altLang="zh-CN" sz="1400" smtClean="0">
                <a:solidFill>
                  <a:srgbClr val="0000FF"/>
                </a:solidFill>
                <a:ea typeface="宋体" pitchFamily="2" charset="-122"/>
              </a:rPr>
              <a:t>Published in 1979, Thomas S. Huang</a:t>
            </a:r>
          </a:p>
          <a:p>
            <a:pPr lvl="1">
              <a:lnSpc>
                <a:spcPct val="80000"/>
              </a:lnSpc>
            </a:pPr>
            <a:r>
              <a:rPr lang="en-US" altLang="zh-CN" sz="1400" i="1" smtClean="0">
                <a:solidFill>
                  <a:srgbClr val="0000FF"/>
                </a:solidFill>
                <a:ea typeface="宋体" pitchFamily="2" charset="-122"/>
              </a:rPr>
              <a:t>O(r)</a:t>
            </a:r>
          </a:p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A Tree-based algorithm</a:t>
            </a:r>
            <a:r>
              <a:rPr lang="en-US" altLang="zh-CN" sz="1600" baseline="30000" smtClean="0">
                <a:ea typeface="宋体" pitchFamily="2" charset="-122"/>
              </a:rPr>
              <a:t>[2]</a:t>
            </a:r>
          </a:p>
          <a:p>
            <a:pPr lvl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Published in 1993,Gil et al.</a:t>
            </a:r>
          </a:p>
          <a:p>
            <a:pPr lvl="1">
              <a:lnSpc>
                <a:spcPct val="80000"/>
              </a:lnSpc>
            </a:pPr>
            <a:r>
              <a:rPr lang="en-US" altLang="zh-CN" sz="1400" i="1" smtClean="0">
                <a:ea typeface="宋体" pitchFamily="2" charset="-122"/>
              </a:rPr>
              <a:t>O(log</a:t>
            </a:r>
            <a:r>
              <a:rPr lang="en-US" altLang="zh-CN" sz="1400" i="1" baseline="30000" smtClean="0">
                <a:ea typeface="宋体" pitchFamily="2" charset="-122"/>
              </a:rPr>
              <a:t>2</a:t>
            </a:r>
            <a:r>
              <a:rPr lang="en-US" altLang="zh-CN" sz="1400" i="1" smtClean="0">
                <a:ea typeface="宋体" pitchFamily="2" charset="-122"/>
              </a:rPr>
              <a:t>r)</a:t>
            </a:r>
          </a:p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Sorted lists instead of histogram</a:t>
            </a:r>
            <a:r>
              <a:rPr lang="en-US" altLang="zh-CN" sz="1600" baseline="30000" smtClean="0">
                <a:ea typeface="宋体" pitchFamily="2" charset="-122"/>
              </a:rPr>
              <a:t>[3]</a:t>
            </a:r>
            <a:endParaRPr lang="en-US" altLang="zh-CN" sz="1600" smtClean="0">
              <a:ea typeface="宋体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1400" i="1" smtClean="0">
                <a:ea typeface="宋体" pitchFamily="2" charset="-122"/>
              </a:rPr>
              <a:t>Published in 1990, B. Chaudhuri</a:t>
            </a:r>
          </a:p>
          <a:p>
            <a:pPr lvl="1">
              <a:lnSpc>
                <a:spcPct val="80000"/>
              </a:lnSpc>
            </a:pPr>
            <a:r>
              <a:rPr lang="en-US" altLang="zh-CN" sz="1400" i="1" smtClean="0">
                <a:ea typeface="宋体" pitchFamily="2" charset="-122"/>
              </a:rPr>
              <a:t>O(r</a:t>
            </a:r>
            <a:r>
              <a:rPr lang="en-US" altLang="zh-CN" sz="1400" i="1" baseline="30000" smtClean="0">
                <a:ea typeface="宋体" pitchFamily="2" charset="-122"/>
              </a:rPr>
              <a:t>2</a:t>
            </a:r>
            <a:r>
              <a:rPr lang="en-US" altLang="zh-CN" sz="1400" i="1" smtClean="0">
                <a:ea typeface="宋体" pitchFamily="2" charset="-122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Hierarchy of histogram</a:t>
            </a:r>
            <a:r>
              <a:rPr lang="en-US" altLang="zh-CN" sz="1600" baseline="30000" smtClean="0">
                <a:ea typeface="宋体" pitchFamily="2" charset="-122"/>
              </a:rPr>
              <a:t>[4]</a:t>
            </a:r>
          </a:p>
          <a:p>
            <a:pPr lvl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Published in 2006, Weiss</a:t>
            </a:r>
          </a:p>
          <a:p>
            <a:pPr lvl="1">
              <a:lnSpc>
                <a:spcPct val="80000"/>
              </a:lnSpc>
            </a:pPr>
            <a:r>
              <a:rPr lang="en-US" altLang="zh-CN" sz="1400" i="1" smtClean="0">
                <a:ea typeface="宋体" pitchFamily="2" charset="-122"/>
              </a:rPr>
              <a:t>log(r), </a:t>
            </a:r>
            <a:r>
              <a:rPr lang="en-US" altLang="zh-CN" sz="1400" smtClean="0">
                <a:ea typeface="宋体" pitchFamily="2" charset="-122"/>
              </a:rPr>
              <a:t>losting simplicity</a:t>
            </a:r>
          </a:p>
          <a:p>
            <a:pPr>
              <a:lnSpc>
                <a:spcPct val="80000"/>
              </a:lnSpc>
            </a:pPr>
            <a:r>
              <a:rPr lang="en-US" altLang="zh-CN" sz="1600" smtClean="0">
                <a:solidFill>
                  <a:srgbClr val="0000FF"/>
                </a:solidFill>
                <a:ea typeface="宋体" pitchFamily="2" charset="-122"/>
              </a:rPr>
              <a:t>A Simplified Histogram</a:t>
            </a:r>
            <a:r>
              <a:rPr lang="en-US" altLang="zh-CN" sz="1600" baseline="30000" smtClean="0">
                <a:solidFill>
                  <a:srgbClr val="0000FF"/>
                </a:solidFill>
                <a:ea typeface="宋体" pitchFamily="2" charset="-122"/>
              </a:rPr>
              <a:t>[5]</a:t>
            </a:r>
          </a:p>
          <a:p>
            <a:pPr lvl="1">
              <a:lnSpc>
                <a:spcPct val="80000"/>
              </a:lnSpc>
            </a:pPr>
            <a:r>
              <a:rPr lang="en-US" altLang="zh-CN" sz="1400" smtClean="0">
                <a:solidFill>
                  <a:srgbClr val="0000FF"/>
                </a:solidFill>
                <a:ea typeface="宋体" pitchFamily="2" charset="-122"/>
              </a:rPr>
              <a:t>Published in 2007, Simon Perreault et. Al.</a:t>
            </a:r>
          </a:p>
          <a:p>
            <a:pPr lvl="1">
              <a:lnSpc>
                <a:spcPct val="80000"/>
              </a:lnSpc>
            </a:pPr>
            <a:r>
              <a:rPr lang="en-US" altLang="zh-CN" sz="1400" i="1" smtClean="0">
                <a:solidFill>
                  <a:srgbClr val="0000FF"/>
                </a:solidFill>
                <a:ea typeface="宋体" pitchFamily="2" charset="-122"/>
              </a:rPr>
              <a:t>O(1)</a:t>
            </a:r>
          </a:p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Recent research</a:t>
            </a:r>
          </a:p>
          <a:p>
            <a:pPr lvl="1">
              <a:lnSpc>
                <a:spcPct val="80000"/>
              </a:lnSpc>
            </a:pPr>
            <a:r>
              <a:rPr lang="en-US" altLang="zh-CN" sz="1400" i="1" smtClean="0">
                <a:ea typeface="宋体" pitchFamily="2" charset="-122"/>
              </a:rPr>
              <a:t>CVPR2008</a:t>
            </a:r>
          </a:p>
          <a:p>
            <a:pPr>
              <a:lnSpc>
                <a:spcPct val="80000"/>
              </a:lnSpc>
            </a:pPr>
            <a:endParaRPr lang="en-US" altLang="zh-CN" sz="1600" i="1" smtClean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实验内容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z="2000" dirty="0" smtClean="0">
                <a:ea typeface="宋体" pitchFamily="2" charset="-122"/>
              </a:rPr>
              <a:t>实验四</a:t>
            </a: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熟悉阈值分割</a:t>
            </a:r>
            <a:r>
              <a:rPr lang="en-US" altLang="zh-CN" sz="2000" dirty="0" smtClean="0">
                <a:ea typeface="宋体" pitchFamily="2" charset="-122"/>
              </a:rPr>
              <a:t>(</a:t>
            </a:r>
            <a:r>
              <a:rPr lang="en-US" altLang="zh-CN" sz="2000" dirty="0" err="1" smtClean="0">
                <a:ea typeface="宋体" pitchFamily="2" charset="-122"/>
              </a:rPr>
              <a:t>otsu</a:t>
            </a:r>
            <a:r>
              <a:rPr lang="en-US" altLang="zh-CN" sz="2000" dirty="0" smtClean="0">
                <a:ea typeface="宋体" pitchFamily="2" charset="-122"/>
              </a:rPr>
              <a:t>)</a:t>
            </a:r>
            <a:r>
              <a:rPr lang="zh-CN" altLang="en-US" sz="2000" dirty="0" smtClean="0">
                <a:ea typeface="宋体" pitchFamily="2" charset="-122"/>
              </a:rPr>
              <a:t>，二值图像的形态学操作，目标计数等基本算法</a:t>
            </a:r>
            <a:r>
              <a:rPr lang="zh-CN" altLang="en-US" sz="2000" dirty="0" smtClean="0">
                <a:ea typeface="宋体" pitchFamily="2" charset="-122"/>
              </a:rPr>
              <a:t>处理</a:t>
            </a:r>
            <a:endParaRPr lang="en-US" altLang="zh-CN" sz="16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掌握基本的噪声模型，模糊的分类情况</a:t>
            </a: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了解常见的图像复原模型</a:t>
            </a:r>
          </a:p>
          <a:p>
            <a:pPr lvl="1"/>
            <a:r>
              <a:rPr lang="zh-CN" altLang="en-US" sz="2000" dirty="0" smtClean="0">
                <a:ea typeface="宋体" pitchFamily="2" charset="-122"/>
              </a:rPr>
              <a:t>具体内容</a:t>
            </a:r>
          </a:p>
          <a:p>
            <a:pPr lvl="2"/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实现基于</a:t>
            </a:r>
            <a:r>
              <a:rPr lang="en-US" altLang="zh-CN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OTSU</a:t>
            </a:r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的图像二值化算法</a:t>
            </a:r>
            <a:endParaRPr lang="en-US" altLang="zh-CN" sz="1600" dirty="0" smtClean="0">
              <a:solidFill>
                <a:srgbClr val="FF0000"/>
              </a:solidFill>
              <a:ea typeface="宋体" pitchFamily="2" charset="-122"/>
              <a:sym typeface="Arial" charset="0"/>
            </a:endParaRPr>
          </a:p>
          <a:p>
            <a:pPr lvl="2"/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实现一个基本的基于误差扩散的半色调二值化方法</a:t>
            </a:r>
            <a:endParaRPr lang="en-US" altLang="zh-CN" sz="1600" dirty="0" smtClean="0">
              <a:solidFill>
                <a:srgbClr val="FF0000"/>
              </a:solidFill>
              <a:ea typeface="宋体" pitchFamily="2" charset="-122"/>
              <a:sym typeface="Arial" charset="0"/>
            </a:endParaRPr>
          </a:p>
          <a:p>
            <a:pPr lvl="2"/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编程实现往图像中添加椒盐噪声和高斯噪声的模型、并实现一个二维中值滤波算法</a:t>
            </a:r>
            <a:endParaRPr lang="en-US" altLang="zh-CN" sz="1600" dirty="0" smtClean="0">
              <a:solidFill>
                <a:srgbClr val="FF0000"/>
              </a:solidFill>
              <a:ea typeface="宋体" pitchFamily="2" charset="-122"/>
              <a:sym typeface="Arial" charset="0"/>
            </a:endParaRPr>
          </a:p>
          <a:p>
            <a:pPr lvl="2"/>
            <a:r>
              <a:rPr lang="zh-CN" altLang="en-US" sz="1600" dirty="0" smtClean="0">
                <a:solidFill>
                  <a:srgbClr val="FF0000"/>
                </a:solidFill>
                <a:ea typeface="宋体" pitchFamily="2" charset="-122"/>
                <a:sym typeface="Arial" charset="0"/>
              </a:rPr>
              <a:t>对给定的显微镜图片，设计算法，实现图中各层厚度的测量。</a:t>
            </a:r>
          </a:p>
          <a:p>
            <a:pPr lvl="2"/>
            <a:endParaRPr lang="zh-CN" altLang="en-US" dirty="0" smtClean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Huang’s algorithm</a:t>
            </a:r>
            <a:r>
              <a:rPr lang="en-US" altLang="zh-CN" sz="3600" baseline="30000" smtClean="0">
                <a:ea typeface="宋体" pitchFamily="2" charset="-122"/>
              </a:rPr>
              <a:t>[1]</a:t>
            </a:r>
            <a:endParaRPr lang="en-US" altLang="zh-CN" sz="3600" smtClean="0">
              <a:ea typeface="宋体" pitchFamily="2" charset="-122"/>
            </a:endParaRPr>
          </a:p>
        </p:txBody>
      </p:sp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771525"/>
            <a:ext cx="5724525" cy="625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Huang’s algorithm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Figure</a:t>
            </a:r>
          </a:p>
          <a:p>
            <a:endParaRPr lang="en-US" altLang="zh-CN" smtClean="0">
              <a:ea typeface="宋体" pitchFamily="2" charset="-122"/>
            </a:endParaRPr>
          </a:p>
          <a:p>
            <a:endParaRPr lang="en-US" altLang="zh-CN" smtClean="0">
              <a:ea typeface="宋体" pitchFamily="2" charset="-122"/>
            </a:endParaRPr>
          </a:p>
          <a:p>
            <a:r>
              <a:rPr lang="en-US" altLang="zh-CN" smtClean="0">
                <a:ea typeface="宋体" pitchFamily="2" charset="-122"/>
              </a:rPr>
              <a:t>    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125538"/>
            <a:ext cx="22955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255963"/>
            <a:ext cx="5005387" cy="319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6409" name="Rectangle 9"/>
          <p:cNvSpPr>
            <a:spLocks noChangeArrowheads="1"/>
          </p:cNvSpPr>
          <p:nvPr/>
        </p:nvSpPr>
        <p:spPr bwMode="auto">
          <a:xfrm>
            <a:off x="3059113" y="1125538"/>
            <a:ext cx="1512887" cy="1368425"/>
          </a:xfrm>
          <a:prstGeom prst="rect">
            <a:avLst/>
          </a:prstGeom>
          <a:noFill/>
          <a:ln w="222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4 -0.09514 C 0.01944 -0.09769 0.1059 -0.09977 0.10607 -0.09607 C 0.10642 -0.09236 -0.06459 -0.07685 -0.06511 -0.07292 C -0.06545 -0.06921 0.10347 -0.07639 0.10364 -0.07292 C 0.10399 -0.06968 -0.0632 -0.05602 -0.0632 -0.05255 C -0.06337 -0.04931 0.10278 -0.05671 0.10312 -0.05255 C 0.1033 -0.04861 -0.06198 -0.03264 -0.06198 -0.02847 C -0.06198 -0.02454 0.10295 -0.03241 0.10312 -0.02847 C 0.10312 -0.02477 -0.06129 -0.00926 -0.06146 -0.00533 C -0.06146 -0.00162 0.1026 -0.00857 0.10243 -0.00463 C 0.10225 -0.0007 -0.06285 0.01342 -0.06268 0.01759 C -0.0625 0.02153 0.10278 0.01597 0.10312 0.01944 C 0.1033 0.02292 -0.06129 0.03588 -0.06146 0.03912 C -0.06146 0.04213 0.10243 0.03426 0.10243 0.03819 C 0.10243 0.0419 -0.06129 0.0581 -0.06146 0.06204 C -0.06146 0.06597 0.10243 0.05764 0.10191 0.06134 C 0.10139 0.06505 -0.06459 0.08055 -0.06441 0.08426 C -0.06424 0.08796 0.10225 0.08009 0.10243 0.08356 C 0.1026 0.0868 -0.06354 0.1 -0.0632 0.10393 C -0.06302 0.10764 0.10364 0.10255 0.10364 0.10648 C 0.10364 0.11042 -0.06302 0.12315 -0.0632 0.12708 C -0.06354 0.13102 0.01909 0.13009 0.10191 0.12963 " pathEditMode="relative" rAng="0" ptsTypes="aaaaaaaaaaaaaaaaaaaaaA">
                                      <p:cBhvr>
                                        <p:cTn id="6" dur="2000" fill="hold"/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solidFill>
                  <a:srgbClr val="0000FF"/>
                </a:solidFill>
                <a:ea typeface="宋体" pitchFamily="2" charset="-122"/>
              </a:rPr>
              <a:t>Simon’s Algorithm</a:t>
            </a:r>
            <a:endParaRPr lang="zh-CN" altLang="en-US" sz="3600" smtClean="0">
              <a:solidFill>
                <a:srgbClr val="0000FF"/>
              </a:solidFill>
              <a:ea typeface="宋体" pitchFamily="2" charset="-122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765175"/>
            <a:ext cx="7772400" cy="48006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Advantages</a:t>
            </a:r>
          </a:p>
          <a:p>
            <a:pPr lvl="1"/>
            <a:r>
              <a:rPr lang="en-US" altLang="zh-CN" sz="2400" smtClean="0">
                <a:ea typeface="宋体" pitchFamily="2" charset="-122"/>
              </a:rPr>
              <a:t>Information is retained between columns</a:t>
            </a:r>
          </a:p>
          <a:p>
            <a:pPr lvl="1"/>
            <a:r>
              <a:rPr lang="en-US" altLang="zh-CN" sz="2400" smtClean="0">
                <a:ea typeface="宋体" pitchFamily="2" charset="-122"/>
              </a:rPr>
              <a:t>Each pixel: 2r+1 histograms to be processed</a:t>
            </a:r>
          </a:p>
          <a:p>
            <a:r>
              <a:rPr lang="en-US" altLang="zh-CN" sz="2400" smtClean="0">
                <a:ea typeface="宋体" pitchFamily="2" charset="-122"/>
              </a:rPr>
              <a:t>Improved</a:t>
            </a:r>
          </a:p>
          <a:p>
            <a:pPr lvl="1"/>
            <a:r>
              <a:rPr lang="en-US" altLang="zh-CN" sz="2400" smtClean="0">
                <a:ea typeface="宋体" pitchFamily="2" charset="-122"/>
              </a:rPr>
              <a:t>Information is retained between rows</a:t>
            </a:r>
          </a:p>
          <a:p>
            <a:endParaRPr lang="en-US" altLang="zh-CN" sz="2400" smtClean="0">
              <a:ea typeface="宋体" pitchFamily="2" charset="-122"/>
            </a:endParaRP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997200"/>
            <a:ext cx="3509962" cy="327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3141663"/>
            <a:ext cx="3394075" cy="315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1547813" y="6237288"/>
            <a:ext cx="2305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9875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kumimoji="1" lang="zh-CN" altLang="en-US"/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827088" y="6237288"/>
            <a:ext cx="39608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9875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200" b="1">
                <a:solidFill>
                  <a:srgbClr val="0000FF"/>
                </a:solidFill>
              </a:rPr>
              <a:t>Firstly, generating the histograms of columns</a:t>
            </a:r>
          </a:p>
        </p:txBody>
      </p:sp>
      <p:sp>
        <p:nvSpPr>
          <p:cNvPr id="21512" name="Text Box 9"/>
          <p:cNvSpPr txBox="1">
            <a:spLocks noChangeArrowheads="1"/>
          </p:cNvSpPr>
          <p:nvPr/>
        </p:nvSpPr>
        <p:spPr bwMode="auto">
          <a:xfrm>
            <a:off x="4716463" y="6249988"/>
            <a:ext cx="39608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9875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200" b="1">
                <a:solidFill>
                  <a:srgbClr val="0000FF"/>
                </a:solidFill>
              </a:rPr>
              <a:t>Secondly, generating the histogram of kernel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Distributivity of Histogram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295400"/>
            <a:ext cx="6818313" cy="4800600"/>
          </a:xfrm>
        </p:spPr>
        <p:txBody>
          <a:bodyPr/>
          <a:lstStyle/>
          <a:p>
            <a:r>
              <a:rPr lang="en-US" altLang="zh-CN" sz="2800" smtClean="0">
                <a:ea typeface="宋体" pitchFamily="2" charset="-122"/>
              </a:rPr>
              <a:t>For disjoint regions </a:t>
            </a:r>
            <a:r>
              <a:rPr lang="en-US" altLang="zh-CN" sz="2800" i="1" smtClean="0">
                <a:ea typeface="宋体" pitchFamily="2" charset="-122"/>
              </a:rPr>
              <a:t>A</a:t>
            </a:r>
            <a:r>
              <a:rPr lang="en-US" altLang="zh-CN" sz="2800" smtClean="0">
                <a:ea typeface="宋体" pitchFamily="2" charset="-122"/>
              </a:rPr>
              <a:t> and </a:t>
            </a:r>
            <a:r>
              <a:rPr lang="en-US" altLang="zh-CN" sz="2800" i="1" smtClean="0">
                <a:ea typeface="宋体" pitchFamily="2" charset="-122"/>
              </a:rPr>
              <a:t>B</a:t>
            </a:r>
            <a:r>
              <a:rPr lang="en-US" altLang="zh-CN" sz="2800" smtClean="0">
                <a:ea typeface="宋体" pitchFamily="2" charset="-122"/>
              </a:rPr>
              <a:t>: </a:t>
            </a:r>
          </a:p>
          <a:p>
            <a:endParaRPr lang="en-US" altLang="zh-CN" sz="2800" smtClean="0">
              <a:ea typeface="宋体" pitchFamily="2" charset="-122"/>
            </a:endParaRPr>
          </a:p>
          <a:p>
            <a:endParaRPr lang="en-US" altLang="zh-CN" sz="2800" smtClean="0">
              <a:ea typeface="宋体" pitchFamily="2" charset="-122"/>
            </a:endParaRPr>
          </a:p>
          <a:p>
            <a:r>
              <a:rPr lang="en-US" altLang="zh-CN" sz="2800" smtClean="0">
                <a:ea typeface="宋体" pitchFamily="2" charset="-122"/>
              </a:rPr>
              <a:t> Simon’s algorithm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328988"/>
            <a:ext cx="5832475" cy="341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3695700" y="1803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name="Equation" r:id="rId5" imgW="435285" imgH="677109" progId="Equation.DSMT4">
                  <p:embed/>
                </p:oleObj>
              </mc:Choice>
              <mc:Fallback>
                <p:oleObj name="Equation" r:id="rId5" imgW="435285" imgH="67710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18034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2051050" y="1982788"/>
          <a:ext cx="410368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Equation" r:id="rId7" imgW="1637589" imgH="203112" progId="Equation.DSMT4">
                  <p:embed/>
                </p:oleObj>
              </mc:Choice>
              <mc:Fallback>
                <p:oleObj name="Equation" r:id="rId7" imgW="1637589" imgH="203112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982788"/>
                        <a:ext cx="4103688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33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 algn="ctr">
                            <a:solidFill>
                              <a:srgbClr val="0000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Text Box 8"/>
          <p:cNvSpPr txBox="1">
            <a:spLocks noChangeArrowheads="1"/>
          </p:cNvSpPr>
          <p:nvPr/>
        </p:nvSpPr>
        <p:spPr bwMode="auto">
          <a:xfrm>
            <a:off x="6372225" y="2044700"/>
            <a:ext cx="2592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9875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400">
                <a:solidFill>
                  <a:srgbClr val="0000FF"/>
                </a:solidFill>
                <a:latin typeface="Times New Roman" pitchFamily="18" charset="0"/>
              </a:rPr>
              <a:t>Note: this operation is </a:t>
            </a:r>
            <a:r>
              <a:rPr kumimoji="1" lang="en-US" altLang="zh-CN" sz="1400" i="1">
                <a:solidFill>
                  <a:srgbClr val="0000FF"/>
                </a:solidFill>
                <a:latin typeface="Times New Roman" pitchFamily="18" charset="0"/>
              </a:rPr>
              <a:t>O</a:t>
            </a:r>
            <a:r>
              <a:rPr kumimoji="1" lang="en-US" altLang="zh-CN" sz="1400">
                <a:solidFill>
                  <a:srgbClr val="0000FF"/>
                </a:solidFill>
                <a:latin typeface="Times New Roman" pitchFamily="18" charset="0"/>
              </a:rPr>
              <a:t>(1)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ea typeface="宋体" pitchFamily="2" charset="-122"/>
              </a:rPr>
              <a:t>Computing the Histogram effectively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295400"/>
            <a:ext cx="7466013" cy="4800600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Given an arbitrary rectangle area in an image </a:t>
            </a:r>
            <a:r>
              <a:rPr lang="en-US" altLang="zh-CN" sz="2000" i="1" smtClean="0">
                <a:ea typeface="宋体" pitchFamily="2" charset="-122"/>
              </a:rPr>
              <a:t>I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How to compute the Histogram for this area?</a:t>
            </a:r>
          </a:p>
          <a:p>
            <a:r>
              <a:rPr lang="en-US" altLang="zh-CN" sz="2000" smtClean="0">
                <a:ea typeface="宋体" pitchFamily="2" charset="-122"/>
              </a:rPr>
              <a:t>Possible solutions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A cumulative image</a:t>
            </a:r>
            <a:r>
              <a:rPr lang="en-US" altLang="zh-CN" sz="2000" baseline="30000" smtClean="0">
                <a:ea typeface="宋体" pitchFamily="2" charset="-122"/>
              </a:rPr>
              <a:t>[*]</a:t>
            </a:r>
            <a:r>
              <a:rPr lang="en-US" altLang="zh-CN" sz="2000" i="1" smtClean="0">
                <a:ea typeface="宋体" pitchFamily="2" charset="-122"/>
              </a:rPr>
              <a:t>CI </a:t>
            </a:r>
            <a:r>
              <a:rPr lang="en-US" altLang="zh-CN" sz="2000" smtClean="0">
                <a:ea typeface="宋体" pitchFamily="2" charset="-122"/>
              </a:rPr>
              <a:t>of a image</a:t>
            </a:r>
            <a:r>
              <a:rPr lang="en-US" altLang="zh-CN" sz="2000" i="1" smtClean="0">
                <a:ea typeface="宋体" pitchFamily="2" charset="-122"/>
              </a:rPr>
              <a:t> I</a:t>
            </a:r>
          </a:p>
          <a:p>
            <a:pPr lvl="1"/>
            <a:endParaRPr lang="en-US" altLang="zh-CN" sz="2000" i="1" smtClean="0">
              <a:ea typeface="宋体" pitchFamily="2" charset="-122"/>
            </a:endParaRPr>
          </a:p>
          <a:p>
            <a:pPr lvl="1"/>
            <a:endParaRPr lang="en-US" altLang="zh-CN" sz="2000" i="1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An integral Histogram</a:t>
            </a:r>
            <a:r>
              <a:rPr lang="en-US" altLang="zh-CN" sz="2000" i="1" baseline="30000" smtClean="0">
                <a:ea typeface="宋体" pitchFamily="2" charset="-122"/>
              </a:rPr>
              <a:t>[**]</a:t>
            </a:r>
            <a:r>
              <a:rPr lang="en-US" altLang="zh-CN" sz="2000" i="1" smtClean="0">
                <a:ea typeface="宋体" pitchFamily="2" charset="-122"/>
              </a:rPr>
              <a:t>IH </a:t>
            </a:r>
            <a:r>
              <a:rPr lang="en-US" altLang="zh-CN" sz="2000" smtClean="0">
                <a:ea typeface="宋体" pitchFamily="2" charset="-122"/>
              </a:rPr>
              <a:t>of a image</a:t>
            </a:r>
            <a:r>
              <a:rPr lang="en-US" altLang="zh-CN" sz="2000" i="1" smtClean="0">
                <a:ea typeface="宋体" pitchFamily="2" charset="-122"/>
              </a:rPr>
              <a:t> I</a:t>
            </a:r>
          </a:p>
        </p:txBody>
      </p:sp>
      <p:graphicFrame>
        <p:nvGraphicFramePr>
          <p:cNvPr id="23556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588125" y="1773238"/>
          <a:ext cx="1785938" cy="164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6" name="Visio" r:id="rId4" imgW="1785411" imgH="1650165" progId="Visio.Drawing.11">
                  <p:embed/>
                </p:oleObj>
              </mc:Choice>
              <mc:Fallback>
                <p:oleObj name="Visio" r:id="rId4" imgW="1785411" imgH="1650165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1773238"/>
                        <a:ext cx="1785938" cy="164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33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 algn="ctr">
                            <a:solidFill>
                              <a:srgbClr val="0000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755650" y="6308725"/>
            <a:ext cx="77771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9875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200">
                <a:solidFill>
                  <a:srgbClr val="0000FF"/>
                </a:solidFill>
                <a:latin typeface="Times New Roman" pitchFamily="18" charset="0"/>
              </a:rPr>
              <a:t>*P.Viola and M. Jones, “Robust real-time face detection”. Proceedings of ICCV 2001, Vol.II: 747, 2001</a:t>
            </a:r>
          </a:p>
        </p:txBody>
      </p:sp>
      <p:graphicFrame>
        <p:nvGraphicFramePr>
          <p:cNvPr id="23558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08175" y="3068638"/>
          <a:ext cx="432117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7" name="Equation" r:id="rId6" imgW="2997200" imgH="203200" progId="Equation.DSMT4">
                  <p:embed/>
                </p:oleObj>
              </mc:Choice>
              <mc:Fallback>
                <p:oleObj name="Equation" r:id="rId6" imgW="2997200" imgH="203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068638"/>
                        <a:ext cx="4321175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33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 algn="ctr">
                            <a:solidFill>
                              <a:srgbClr val="0000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11"/>
          <p:cNvGraphicFramePr>
            <a:graphicFrameLocks noChangeAspect="1"/>
          </p:cNvGraphicFramePr>
          <p:nvPr/>
        </p:nvGraphicFramePr>
        <p:xfrm>
          <a:off x="3132138" y="3716338"/>
          <a:ext cx="1785937" cy="164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8" name="Visio" r:id="rId8" imgW="1785411" imgH="1650165" progId="Visio.Drawing.11">
                  <p:embed/>
                </p:oleObj>
              </mc:Choice>
              <mc:Fallback>
                <p:oleObj name="Visio" r:id="rId8" imgW="1785411" imgH="1650165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716338"/>
                        <a:ext cx="1785937" cy="164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33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rgbClr val="0000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12"/>
          <p:cNvGraphicFramePr>
            <a:graphicFrameLocks noChangeAspect="1"/>
          </p:cNvGraphicFramePr>
          <p:nvPr/>
        </p:nvGraphicFramePr>
        <p:xfrm>
          <a:off x="2124075" y="5516563"/>
          <a:ext cx="381635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9" name="Equation" r:id="rId10" imgW="2489200" imgH="431800" progId="Equation.DSMT4">
                  <p:embed/>
                </p:oleObj>
              </mc:Choice>
              <mc:Fallback>
                <p:oleObj name="Equation" r:id="rId10" imgW="2489200" imgH="431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516563"/>
                        <a:ext cx="3816350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33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rgbClr val="000000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Rectangle 13"/>
          <p:cNvSpPr>
            <a:spLocks noChangeArrowheads="1"/>
          </p:cNvSpPr>
          <p:nvPr/>
        </p:nvSpPr>
        <p:spPr bwMode="auto">
          <a:xfrm>
            <a:off x="684213" y="6583363"/>
            <a:ext cx="8455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indent="269875"/>
            <a:r>
              <a:rPr lang="en-US" altLang="zh-CN" sz="1200">
                <a:solidFill>
                  <a:srgbClr val="0000FF"/>
                </a:solidFill>
                <a:latin typeface="Times New Roman" pitchFamily="18" charset="0"/>
              </a:rPr>
              <a:t>  **Mikhail Sizintsev, Konstantinos G. Derpanis and Andrew Hogue. Histogram-based Search: A Comparative Study. CVPR 2008</a:t>
            </a:r>
            <a:endParaRPr lang="zh-CN" altLang="en-US" sz="1200">
              <a:solidFill>
                <a:srgbClr val="0000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Reference</a:t>
            </a:r>
          </a:p>
          <a:p>
            <a:pPr>
              <a:buFontTx/>
              <a:buNone/>
            </a:pPr>
            <a:r>
              <a:rPr lang="en-US" altLang="zh-CN" smtClean="0">
                <a:ea typeface="宋体" pitchFamily="2" charset="-122"/>
              </a:rPr>
              <a:t>	</a:t>
            </a:r>
            <a:r>
              <a:rPr lang="en-US" altLang="zh-CN" sz="1800" smtClean="0">
                <a:ea typeface="宋体" pitchFamily="2" charset="-122"/>
              </a:rPr>
              <a:t>1.Thomas S. Huang, George J. Yang and Gregory Y. Tang. A Fast Two-Dimensional Median Filtering Algorithm. IEEE Trans. On Acoustics, Speech and Signal Processing. Vol. 27, NO.1 Feb. 1979, 13-18</a:t>
            </a:r>
          </a:p>
          <a:p>
            <a:pP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	2. J. Gil and M.Werman, “Computing 2-D min, median, and max filters,”IEEE Trans. Pattern Anal. Mach. Intell., vol. 15, no. 5, pp. 504–507,May 1993.</a:t>
            </a:r>
          </a:p>
          <a:p>
            <a:pP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      3.B. Chaudhuri, “An efficient algorithm for running window pel gray level ranking 2-D images,” Pattern Recognit. Lett., vol. 11,no. 2, pp.77–80, 1990.</a:t>
            </a:r>
          </a:p>
          <a:p>
            <a:pP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	4.B. Weiss. Fast Median and Bilateral Filtering. ACM Trans. Graph., Vol.25, No.3, 2006, 519-526</a:t>
            </a:r>
          </a:p>
          <a:p>
            <a:pP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	5.Simon Perreault and Patrick Hebert. Median Filtering in Constant Time. IEEE Trans. On Image Processing. Vol. 16, No. 9, Sep 2007, 2389-2394</a:t>
            </a:r>
          </a:p>
          <a:p>
            <a:pPr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	6.Mikhail Sizintsev, Konstantinos G. Derpanis and Andrew Hogue. Histogram-based Search: A Comparative Study. CVPR 2008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z="3600" dirty="0" smtClean="0">
                <a:ea typeface="宋体" pitchFamily="2" charset="-122"/>
              </a:rPr>
              <a:t>Reference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z="1200" smtClean="0">
                <a:ea typeface="宋体" pitchFamily="2" charset="-122"/>
              </a:rPr>
              <a:t>V. Monga, N. Damera-Venkata, and B. L. Evans, "Design of Tone Dependent Color Error Diffusion Halftoning Systems</a:t>
            </a:r>
            <a:r>
              <a:rPr lang="zh-CN" altLang="en-US" sz="1200" smtClean="0">
                <a:ea typeface="宋体" pitchFamily="2" charset="-122"/>
                <a:hlinkClick r:id="rId2"/>
              </a:rPr>
              <a:t>"</a:t>
            </a:r>
            <a:r>
              <a:rPr lang="zh-CN" altLang="en-US" sz="1200" smtClean="0">
                <a:ea typeface="宋体" pitchFamily="2" charset="-122"/>
              </a:rPr>
              <a:t>, </a:t>
            </a:r>
            <a:r>
              <a:rPr lang="zh-CN" altLang="en-US" sz="1200" i="1" smtClean="0">
                <a:ea typeface="宋体" pitchFamily="2" charset="-122"/>
              </a:rPr>
              <a:t>IEEE Transactions on Image Processing</a:t>
            </a:r>
            <a:r>
              <a:rPr lang="zh-CN" altLang="en-US" sz="1200" smtClean="0">
                <a:ea typeface="宋体" pitchFamily="2" charset="-122"/>
              </a:rPr>
              <a:t>, vol. 16, no. 1, Jan. 2007, pp. 198-211.</a:t>
            </a:r>
          </a:p>
          <a:p>
            <a:r>
              <a:rPr lang="zh-CN" altLang="en-US" sz="1200" i="1" smtClean="0">
                <a:ea typeface="宋体" pitchFamily="2" charset="-122"/>
              </a:rPr>
              <a:t>N. Damera-Venkata, </a:t>
            </a:r>
            <a:r>
              <a:rPr lang="zh-CN" altLang="en-US" sz="1200" i="1" smtClean="0">
                <a:ea typeface="宋体" pitchFamily="2" charset="-122"/>
                <a:hlinkClick r:id="rId3"/>
              </a:rPr>
              <a:t>B. L. Evans</a:t>
            </a:r>
            <a:r>
              <a:rPr lang="zh-CN" altLang="en-US" sz="1200" i="1" smtClean="0">
                <a:ea typeface="宋体" pitchFamily="2" charset="-122"/>
              </a:rPr>
              <a:t>, and </a:t>
            </a:r>
            <a:r>
              <a:rPr lang="zh-CN" altLang="en-US" sz="1200" i="1" smtClean="0">
                <a:ea typeface="宋体" pitchFamily="2" charset="-122"/>
                <a:hlinkClick r:id="rId4"/>
              </a:rPr>
              <a:t>V. Monga</a:t>
            </a:r>
            <a:r>
              <a:rPr lang="zh-CN" altLang="en-US" sz="1200" i="1" smtClean="0">
                <a:ea typeface="宋体" pitchFamily="2" charset="-122"/>
              </a:rPr>
              <a:t>, "Color Error Diffusion Halftoning", IEEE Signal Processing Magazine, vol. 20, no. 4, pp. 51-58, Jul. 2003, invited paper</a:t>
            </a:r>
            <a:r>
              <a:rPr lang="zh-CN" altLang="en-US" smtClean="0">
                <a:ea typeface="宋体" pitchFamily="2" charset="-122"/>
              </a:rPr>
              <a:t> </a:t>
            </a:r>
            <a:r>
              <a:rPr lang="zh-CN" altLang="en-US" sz="1200" smtClean="0">
                <a:ea typeface="宋体" pitchFamily="2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Administrator\桌面\Homepage's File\IRPRS\House256rgb.png_ratio0.2_miss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7144" y="1219200"/>
            <a:ext cx="2340000" cy="2340000"/>
          </a:xfrm>
          <a:prstGeom prst="rect">
            <a:avLst/>
          </a:prstGeom>
          <a:noFill/>
        </p:spPr>
      </p:pic>
      <p:pic>
        <p:nvPicPr>
          <p:cNvPr id="3" name="Picture 4" descr="C:\Documents and Settings\Administrator\桌面\Homepage's File\IRPRS\House256rgb.png_ratio0.2_MC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7944" y="1219200"/>
            <a:ext cx="2340000" cy="2340000"/>
          </a:xfrm>
          <a:prstGeom prst="rect">
            <a:avLst/>
          </a:prstGeom>
          <a:noFill/>
        </p:spPr>
      </p:pic>
      <p:pic>
        <p:nvPicPr>
          <p:cNvPr id="4" name="Picture 5" descr="C:\Documents and Settings\Administrator\桌面\Homepage's File\IRPRS\House256rgb.png_ratio0.2_K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6344" y="3810000"/>
            <a:ext cx="2340000" cy="2340000"/>
          </a:xfrm>
          <a:prstGeom prst="rect">
            <a:avLst/>
          </a:prstGeom>
          <a:noFill/>
        </p:spPr>
      </p:pic>
      <p:pic>
        <p:nvPicPr>
          <p:cNvPr id="5" name="Picture 6" descr="C:\Documents and Settings\Administrator\桌面\Homepage's File\IRPRS\House256rgb.png_ratio0.2_FO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7144" y="3810000"/>
            <a:ext cx="2340000" cy="2340000"/>
          </a:xfrm>
          <a:prstGeom prst="rect">
            <a:avLst/>
          </a:prstGeom>
          <a:noFill/>
        </p:spPr>
      </p:pic>
      <p:pic>
        <p:nvPicPr>
          <p:cNvPr id="6" name="Picture 7" descr="C:\Documents and Settings\Administrator\桌面\Homepage's File\IRPRS\House256rgb.png_ratio0.2_CoRSB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37944" y="3810000"/>
            <a:ext cx="2340000" cy="2340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280886" y="35052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(a) Original Image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350520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(b) Masked Image with 20% available pixels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46800" y="35052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(c) MCA [1] (32.22 dB) 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3300" y="60960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(d) KR [2] (30.4 dB)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3470" y="60960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(e) FOE [3] (32.64 dB)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0700" y="6096000"/>
            <a:ext cx="286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(f) The proposed Algorithm (35.17 dB)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3" descr="C:\Documents and Settings\Administrator\桌面\Homepage's File\IRPRS\House256rgb_or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6344" y="1219200"/>
            <a:ext cx="2340000" cy="2340000"/>
          </a:xfrm>
          <a:prstGeom prst="rect">
            <a:avLst/>
          </a:prstGeom>
          <a:noFill/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54113" y="76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zh-CN" altLang="en-US" sz="3600" dirty="0" smtClean="0">
                <a:ea typeface="宋体" pitchFamily="2" charset="-122"/>
              </a:rPr>
              <a:t>一些恢复的例子</a:t>
            </a:r>
            <a:endParaRPr lang="en-US" altLang="zh-CN" sz="36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36013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886" y="35052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(a) Original Image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0" y="350520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(b) Masked Image with 20% available pixels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9800" y="35052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(c) MCA [1] (25.81 dB)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9800" y="60960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(d) KR [2] (23.31dB)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2500" y="609600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(e) FOE [3] (24.62 dB)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6096000"/>
            <a:ext cx="286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       (f) The proposed Algorithm (28.06 dB)</a:t>
            </a:r>
            <a:endParaRPr lang="zh-CN" alt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C:\Documents and Settings\Administrator\桌面\Homepage's File\IRPRS\barbara256.tif_ratio0.2_miss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8028" y="1219200"/>
            <a:ext cx="2340000" cy="2340000"/>
          </a:xfrm>
          <a:prstGeom prst="rect">
            <a:avLst/>
          </a:prstGeom>
          <a:noFill/>
        </p:spPr>
      </p:pic>
      <p:pic>
        <p:nvPicPr>
          <p:cNvPr id="9" name="Picture 3" descr="C:\Documents and Settings\Administrator\桌面\Homepage's File\IRPRS\Barbara25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6344" y="1219200"/>
            <a:ext cx="2340000" cy="2340000"/>
          </a:xfrm>
          <a:prstGeom prst="rect">
            <a:avLst/>
          </a:prstGeom>
          <a:noFill/>
        </p:spPr>
      </p:pic>
      <p:pic>
        <p:nvPicPr>
          <p:cNvPr id="10" name="Picture 4" descr="C:\Documents and Settings\Administrator\桌面\Homepage's File\IRPRS\barbara256.tif_ratio0.2_MC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219200"/>
            <a:ext cx="2340000" cy="2340000"/>
          </a:xfrm>
          <a:prstGeom prst="rect">
            <a:avLst/>
          </a:prstGeom>
          <a:noFill/>
        </p:spPr>
      </p:pic>
      <p:pic>
        <p:nvPicPr>
          <p:cNvPr id="11" name="Picture 5" descr="C:\Documents and Settings\Administrator\桌面\Homepage's File\IRPRS\barbara256.tif_ratio0.2_KR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6344" y="3810000"/>
            <a:ext cx="2340000" cy="2340000"/>
          </a:xfrm>
          <a:prstGeom prst="rect">
            <a:avLst/>
          </a:prstGeom>
          <a:noFill/>
        </p:spPr>
      </p:pic>
      <p:pic>
        <p:nvPicPr>
          <p:cNvPr id="12" name="Picture 6" descr="C:\Documents and Settings\Administrator\桌面\Homepage's File\IRPRS\barbara256.tif_ratio0.2_FO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58028" y="3810000"/>
            <a:ext cx="2340000" cy="2340000"/>
          </a:xfrm>
          <a:prstGeom prst="rect">
            <a:avLst/>
          </a:prstGeom>
          <a:noFill/>
        </p:spPr>
      </p:pic>
      <p:pic>
        <p:nvPicPr>
          <p:cNvPr id="13" name="Picture 7" descr="C:\Documents and Settings\Administrator\桌面\Homepage's File\IRPRS\barbara256.tif_ratio0.2_CoRSBA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0" y="3810000"/>
            <a:ext cx="2340000" cy="2340000"/>
          </a:xfrm>
          <a:prstGeom prst="rect">
            <a:avLst/>
          </a:prstGeom>
          <a:noFill/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54113" y="76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zh-CN" altLang="en-US" sz="3600" dirty="0" smtClean="0">
                <a:ea typeface="宋体" pitchFamily="2" charset="-122"/>
              </a:rPr>
              <a:t>一些恢复的例子</a:t>
            </a:r>
            <a:endParaRPr lang="en-US" altLang="zh-CN" sz="36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485227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81058" y="4797623"/>
            <a:ext cx="2238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 (c) The proposed algorithm</a:t>
            </a:r>
            <a:endParaRPr lang="zh-CN" altLang="en-US" sz="1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2244" y="4797623"/>
            <a:ext cx="1905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(a) Original Image</a:t>
            </a:r>
            <a:endParaRPr lang="zh-CN" altLang="en-US" sz="1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5558" y="479762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(b) Masked Image</a:t>
            </a:r>
            <a:endParaRPr lang="zh-CN" altLang="en-US" sz="1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H:\组会报告_张健_20110328.ppt\house.png_mask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8244" y="1981200"/>
            <a:ext cx="2700000" cy="2700000"/>
          </a:xfrm>
          <a:prstGeom prst="rect">
            <a:avLst/>
          </a:prstGeom>
          <a:noFill/>
        </p:spPr>
      </p:pic>
      <p:pic>
        <p:nvPicPr>
          <p:cNvPr id="6" name="Picture 8" descr="H:\组会报告_张健_20110328.ppt\house.png_inpainting_mysalsa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0472" y="1981200"/>
            <a:ext cx="2700000" cy="2700000"/>
          </a:xfrm>
          <a:prstGeom prst="rect">
            <a:avLst/>
          </a:prstGeom>
          <a:noFill/>
        </p:spPr>
      </p:pic>
      <p:pic>
        <p:nvPicPr>
          <p:cNvPr id="7" name="Picture 9" descr="E:\Matlab code\compressive sensing\SALSA_v1.0\SALSA_v1.0\utils\hous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044" y="1981200"/>
            <a:ext cx="2700000" cy="27000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54113" y="76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zh-CN" altLang="en-US" sz="3600" dirty="0" smtClean="0">
                <a:ea typeface="宋体" pitchFamily="2" charset="-122"/>
              </a:rPr>
              <a:t>一些恢复的例子</a:t>
            </a:r>
            <a:endParaRPr lang="en-US" altLang="zh-CN" sz="36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66507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例子，样例图片如图所示，其中圆形物体共分</a:t>
            </a:r>
            <a:r>
              <a:rPr lang="en-US" altLang="zh-CN" dirty="0" smtClean="0"/>
              <a:t>4</a:t>
            </a:r>
            <a:r>
              <a:rPr lang="zh-CN" altLang="en-US" dirty="0" smtClean="0"/>
              <a:t>层，要测出每层的平均厚度是多少个像素？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6" y="3234844"/>
            <a:ext cx="3876021" cy="2904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13" y="3234844"/>
            <a:ext cx="3978773" cy="29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0999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7514" y="4688765"/>
            <a:ext cx="1905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(a) Original Image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5688" y="4688765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(b) Masked Image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01228" y="4688765"/>
            <a:ext cx="2238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(c) The proposed algorithm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:\组会报告_张健_20110328.ppt\lena512_mask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7796" y="1869365"/>
            <a:ext cx="2700000" cy="2700000"/>
          </a:xfrm>
          <a:prstGeom prst="rect">
            <a:avLst/>
          </a:prstGeom>
          <a:noFill/>
        </p:spPr>
      </p:pic>
      <p:pic>
        <p:nvPicPr>
          <p:cNvPr id="6" name="Picture 6" descr="H:\组会报告_张健_20110328.ppt\len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714" y="1869365"/>
            <a:ext cx="2700000" cy="2700000"/>
          </a:xfrm>
          <a:prstGeom prst="rect">
            <a:avLst/>
          </a:prstGeom>
          <a:noFill/>
        </p:spPr>
      </p:pic>
      <p:pic>
        <p:nvPicPr>
          <p:cNvPr id="7" name="Picture 7" descr="H:\组会报告_张健_20110328.ppt\lena512_bm3d_inpainting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4314" y="1869365"/>
            <a:ext cx="2700000" cy="27000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54113" y="76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zh-CN" altLang="en-US" sz="3600" dirty="0" smtClean="0">
                <a:ea typeface="宋体" pitchFamily="2" charset="-122"/>
              </a:rPr>
              <a:t>一些恢复的例子</a:t>
            </a:r>
            <a:endParaRPr lang="en-US" altLang="zh-CN" sz="36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9646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基本方法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1.</a:t>
            </a:r>
            <a:r>
              <a:rPr lang="zh-CN" altLang="en-US" sz="2400" dirty="0" smtClean="0"/>
              <a:t>找出物体，然后对每一层进行分割，并分别计算物体中每一层的厚度，取平均值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2.</a:t>
            </a:r>
            <a:r>
              <a:rPr lang="zh-CN" altLang="en-US" sz="2400" dirty="0" smtClean="0"/>
              <a:t>检测物体中心，从中心往圆盘区域边上扫描，将圆盘转化为矩形区域，类似虹膜识别的过程，然后再进行计算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3.</a:t>
            </a:r>
            <a:r>
              <a:rPr lang="zh-CN" altLang="en-US" sz="2400" dirty="0" smtClean="0"/>
              <a:t>聚类，分割，然后计算每个区域的像素值，最后按照圆拟合，给出平均厚度</a:t>
            </a:r>
            <a:endParaRPr lang="en-US" altLang="zh-CN" sz="2400" dirty="0" smtClean="0"/>
          </a:p>
          <a:p>
            <a:r>
              <a:rPr lang="zh-CN" altLang="en-US" sz="2800" dirty="0" smtClean="0"/>
              <a:t>算法不允许有用户交互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给定图像，输出四层的平均厚度是多少个像素</a:t>
            </a:r>
            <a:r>
              <a:rPr lang="zh-CN" altLang="en-US" sz="2400" dirty="0" smtClean="0"/>
              <a:t>点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可以用</a:t>
            </a:r>
            <a:r>
              <a:rPr lang="zh-CN" altLang="en-US" sz="2400" smtClean="0"/>
              <a:t>深度学习方法、可以使用任何工具里面的函数和算法，开源的也可以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65140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6200"/>
            <a:ext cx="3871654" cy="29017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14" y="35950"/>
            <a:ext cx="5052386" cy="3786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056"/>
            <a:ext cx="3902634" cy="29249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43" y="3647404"/>
            <a:ext cx="4283767" cy="32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6158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smtClean="0">
                <a:ea typeface="宋体" pitchFamily="2" charset="-122"/>
              </a:rPr>
              <a:t>图像二值化：两种方式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933450"/>
            <a:ext cx="7772400" cy="4800600"/>
          </a:xfrm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阈值处理二值化</a:t>
            </a:r>
          </a:p>
          <a:p>
            <a:endParaRPr lang="zh-CN" altLang="en-US" smtClean="0">
              <a:ea typeface="宋体" pitchFamily="2" charset="-122"/>
            </a:endParaRPr>
          </a:p>
          <a:p>
            <a:endParaRPr lang="zh-CN" altLang="en-US" smtClean="0">
              <a:ea typeface="宋体" pitchFamily="2" charset="-122"/>
            </a:endParaRPr>
          </a:p>
          <a:p>
            <a:endParaRPr lang="zh-CN" altLang="en-US" smtClean="0">
              <a:ea typeface="宋体" pitchFamily="2" charset="-122"/>
            </a:endParaRPr>
          </a:p>
          <a:p>
            <a:endParaRPr lang="zh-CN" altLang="en-US" smtClean="0">
              <a:ea typeface="宋体" pitchFamily="2" charset="-122"/>
            </a:endParaRPr>
          </a:p>
          <a:p>
            <a:r>
              <a:rPr lang="zh-CN" altLang="en-US" smtClean="0">
                <a:ea typeface="宋体" pitchFamily="2" charset="-122"/>
              </a:rPr>
              <a:t>Half-tone处理二值化</a:t>
            </a:r>
          </a:p>
        </p:txBody>
      </p:sp>
      <p:pic>
        <p:nvPicPr>
          <p:cNvPr id="7172" name="Picture 4" descr="errdiff_halft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294188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binary-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4954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LE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4954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9" descr="LE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432117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2015年上课材料\2015数字图像处理实验\实验四\opencl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81075"/>
            <a:ext cx="8015288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 txBox="1">
            <a:spLocks noChangeArrowheads="1"/>
          </p:cNvSpPr>
          <p:nvPr/>
        </p:nvSpPr>
        <p:spPr bwMode="auto">
          <a:xfrm>
            <a:off x="684213" y="76200"/>
            <a:ext cx="824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800">
                <a:solidFill>
                  <a:schemeClr val="bg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ctr"/>
            <a:r>
              <a:rPr lang="zh-CN" altLang="en-US" sz="3200">
                <a:solidFill>
                  <a:schemeClr val="tx2"/>
                </a:solidFill>
                <a:latin typeface="Times New Roman" pitchFamily="18" charset="0"/>
              </a:rPr>
              <a:t>图像二值化之：膨胀、腐蚀、开、闭运算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smtClean="0">
                <a:ea typeface="宋体" pitchFamily="2" charset="-122"/>
              </a:rPr>
              <a:t>图像二值化：半色调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彩色图像的half-tone</a:t>
            </a:r>
          </a:p>
        </p:txBody>
      </p:sp>
      <p:pic>
        <p:nvPicPr>
          <p:cNvPr id="9220" name="Picture 4" descr="col_errdiff_halft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133600"/>
            <a:ext cx="2447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1336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3600" smtClean="0">
                <a:ea typeface="宋体" pitchFamily="2" charset="-122"/>
              </a:rPr>
              <a:t>逆Half-tone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 逆half-tone</a:t>
            </a:r>
          </a:p>
        </p:txBody>
      </p:sp>
      <p:pic>
        <p:nvPicPr>
          <p:cNvPr id="10244" name="Picture 4" descr="lena_halft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9138"/>
            <a:ext cx="3252787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lena_1_invhal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1989138"/>
            <a:ext cx="3252788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Cactus">
  <a:themeElements>
    <a:clrScheme name="Cactus 2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D4876C"/>
      </a:hlink>
      <a:folHlink>
        <a:srgbClr val="B2B2B2"/>
      </a:folHlink>
    </a:clrScheme>
    <a:fontScheme name="Cactu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itchFamily="2" charset="-122"/>
            <a:ea typeface="宋体" pitchFamily="2" charset="-122"/>
          </a:defRPr>
        </a:defPPr>
      </a:lstStyle>
    </a:lnDef>
  </a:objectDefaults>
  <a:extraClrSchemeLst>
    <a:extraClrScheme>
      <a:clrScheme name="Cactus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ctus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actus">
  <a:themeElements>
    <a:clrScheme name="1_Cactus 2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D4876C"/>
      </a:hlink>
      <a:folHlink>
        <a:srgbClr val="B2B2B2"/>
      </a:folHlink>
    </a:clrScheme>
    <a:fontScheme name="1_Cactu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itchFamily="2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336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宋体" pitchFamily="2" charset="-122"/>
            <a:ea typeface="宋体" pitchFamily="2" charset="-122"/>
          </a:defRPr>
        </a:defPPr>
      </a:lstStyle>
    </a:lnDef>
  </a:objectDefaults>
  <a:extraClrSchemeLst>
    <a:extraClrScheme>
      <a:clrScheme name="1_Cactus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actus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ctus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ctus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ctus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actus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1021</Words>
  <Application>Microsoft Office PowerPoint</Application>
  <PresentationFormat>全屏显示(4:3)</PresentationFormat>
  <Paragraphs>166</Paragraphs>
  <Slides>30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宋体</vt:lpstr>
      <vt:lpstr>Arial</vt:lpstr>
      <vt:lpstr>Arial Black</vt:lpstr>
      <vt:lpstr>Arial Narrow</vt:lpstr>
      <vt:lpstr>Cambria Math</vt:lpstr>
      <vt:lpstr>Times New Roman</vt:lpstr>
      <vt:lpstr>Cactus</vt:lpstr>
      <vt:lpstr>1_Cactus</vt:lpstr>
      <vt:lpstr>MathType 6.0 Equation</vt:lpstr>
      <vt:lpstr>Equation</vt:lpstr>
      <vt:lpstr>Visio</vt:lpstr>
      <vt:lpstr>数字图像处理实验四 Experiment 4</vt:lpstr>
      <vt:lpstr>实验内容</vt:lpstr>
      <vt:lpstr>PowerPoint 演示文稿</vt:lpstr>
      <vt:lpstr>PowerPoint 演示文稿</vt:lpstr>
      <vt:lpstr>PowerPoint 演示文稿</vt:lpstr>
      <vt:lpstr>图像二值化：两种方式</vt:lpstr>
      <vt:lpstr>PowerPoint 演示文稿</vt:lpstr>
      <vt:lpstr>图像二值化：半色调</vt:lpstr>
      <vt:lpstr>逆Half-tone</vt:lpstr>
      <vt:lpstr>Half-tone</vt:lpstr>
      <vt:lpstr>Inverse half-tone</vt:lpstr>
      <vt:lpstr>图像噪声、模糊模型</vt:lpstr>
      <vt:lpstr>图像恢复的一般求解框架</vt:lpstr>
      <vt:lpstr>图像恢复的一般求解框架</vt:lpstr>
      <vt:lpstr>模糊的卷积操作</vt:lpstr>
      <vt:lpstr>盲和非盲去卷积</vt:lpstr>
      <vt:lpstr>图像噪声、模糊模型</vt:lpstr>
      <vt:lpstr>图像噪声、模糊模型</vt:lpstr>
      <vt:lpstr>中值滤波算法：Median Filtering Algorithms</vt:lpstr>
      <vt:lpstr>Huang’s algorithm[1]</vt:lpstr>
      <vt:lpstr>Huang’s algorithm</vt:lpstr>
      <vt:lpstr>Simon’s Algorithm</vt:lpstr>
      <vt:lpstr>Distributivity of Histogram</vt:lpstr>
      <vt:lpstr>Computing the Histogram effectively</vt:lpstr>
      <vt:lpstr>PowerPoint 演示文稿</vt:lpstr>
      <vt:lpstr>Reference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数字图像处理实验四</dc:title>
  <cp:lastModifiedBy>admin</cp:lastModifiedBy>
  <cp:revision>32</cp:revision>
  <dcterms:modified xsi:type="dcterms:W3CDTF">2018-12-13T12:13:42Z</dcterms:modified>
</cp:coreProperties>
</file>